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7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8288000" cy="10287000"/>
  <p:notesSz cx="6858000" cy="9144000"/>
  <p:embeddedFontLst>
    <p:embeddedFont>
      <p:font typeface="Aileron" panose="020B0604020202020204" charset="0"/>
      <p:regular r:id="rId22"/>
    </p:embeddedFont>
    <p:embeddedFont>
      <p:font typeface="Aileron Bold" panose="020B0604020202020204" charset="0"/>
      <p:regular r:id="rId23"/>
    </p:embeddedFont>
    <p:embeddedFont>
      <p:font typeface="Calibri" panose="020F0502020204030204" pitchFamily="34" charset="0"/>
      <p:regular r:id="rId24"/>
      <p:bold r:id="rId25"/>
      <p:italic r:id="rId26"/>
      <p:boldItalic r:id="rId27"/>
    </p:embeddedFont>
    <p:embeddedFont>
      <p:font typeface="Calibri (MS) Italics" panose="020B0604020202020204" charset="0"/>
      <p:regular r:id="rId28"/>
    </p:embeddedFont>
    <p:embeddedFont>
      <p:font typeface="Open Sans" panose="020B0606030504020204" pitchFamily="34" charset="0"/>
      <p:regular r:id="rId29"/>
    </p:embeddedFont>
    <p:embeddedFont>
      <p:font typeface="Open Sans Bold" panose="020B0806030504020204" charset="0"/>
      <p:regular r:id="rId30"/>
    </p:embeddedFont>
    <p:embeddedFont>
      <p:font typeface="TS Qamus" panose="020B0604020202020204" charset="-78"/>
      <p:regular r:id="rId31"/>
    </p:embeddedFont>
    <p:embeddedFont>
      <p:font typeface="TS Qamus Bold" panose="020B0604020202020204" charset="-78"/>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34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DB476-73AD-44C5-92A0-A5B13049427A}" type="datetimeFigureOut">
              <a:rPr lang="fr-FR" smtClean="0"/>
              <a:t>28/10/2025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372C6-050B-470A-A4DA-5CDDDD11C46A}" type="slidenum">
              <a:rPr lang="fr-FR" smtClean="0"/>
              <a:t>‹N°›</a:t>
            </a:fld>
            <a:endParaRPr lang="fr-FR"/>
          </a:p>
        </p:txBody>
      </p:sp>
    </p:spTree>
    <p:extLst>
      <p:ext uri="{BB962C8B-B14F-4D97-AF65-F5344CB8AC3E}">
        <p14:creationId xmlns:p14="http://schemas.microsoft.com/office/powerpoint/2010/main" val="383525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Activités principales MICHAEL </a:t>
            </a:r>
            <a:endParaRPr lang="fr-FR" dirty="0"/>
          </a:p>
          <a:p>
            <a:r>
              <a:rPr lang="fr-FR" dirty="0"/>
              <a:t>Logistique interne : gestion du patrimoine, acquisition de terrains, relations avec la Ville de Paris et les bailleurs institutionnels.</a:t>
            </a:r>
          </a:p>
          <a:p>
            <a:r>
              <a:rPr lang="fr-FR" dirty="0"/>
              <a:t>Production (opérations) : construction de logements sociaux, rénovation énergétique du parc, suivi de chantiers avec le BTP.</a:t>
            </a:r>
          </a:p>
          <a:p>
            <a:r>
              <a:rPr lang="fr-FR" dirty="0"/>
              <a:t>Logistique externe : attribution des logements, gestion locative (baux, loyers, charges), maintenance et entretien.</a:t>
            </a:r>
          </a:p>
          <a:p>
            <a:r>
              <a:rPr lang="fr-FR" dirty="0"/>
              <a:t>Commercialisation et communication : valorisation des projets, communication institutionnelle, sensibilisation écologique.</a:t>
            </a:r>
          </a:p>
          <a:p>
            <a:r>
              <a:rPr lang="fr-FR" dirty="0"/>
              <a:t>Services : accompagnement social, médiation de proximité, amélioration du confort et de la qualité de vie.</a:t>
            </a:r>
          </a:p>
          <a:p>
            <a:r>
              <a:rPr lang="fr-FR" b="1" dirty="0"/>
              <a:t>Activités de soutien</a:t>
            </a:r>
            <a:endParaRPr lang="fr-FR" dirty="0"/>
          </a:p>
          <a:p>
            <a:r>
              <a:rPr lang="fr-FR" dirty="0"/>
              <a:t>Infrastructure : gouvernance publique, pilotage financier, conformité, partenariats avec la Ville et l’État.</a:t>
            </a:r>
          </a:p>
          <a:p>
            <a:r>
              <a:rPr lang="fr-FR" dirty="0"/>
              <a:t>Ressources humaines : recrutement de techniciens et d’ingénieurs, formation continue (transition écologique, numérique).</a:t>
            </a:r>
          </a:p>
          <a:p>
            <a:r>
              <a:rPr lang="fr-FR" dirty="0"/>
              <a:t>Technologie : usage du BIM, digitalisation, innovations en construction durable (matériaux bas carbone, énergies vertes).</a:t>
            </a:r>
          </a:p>
          <a:p>
            <a:r>
              <a:rPr lang="fr-FR" dirty="0"/>
              <a:t>Approvisionnement : appels d’offres, sélection de prestataires, négociation et optimisation des coûts.</a:t>
            </a:r>
          </a:p>
          <a:p>
            <a:r>
              <a:rPr lang="fr-FR" b="1" dirty="0"/>
              <a:t>Marge créée</a:t>
            </a:r>
            <a:endParaRPr lang="fr-FR" dirty="0"/>
          </a:p>
          <a:p>
            <a:r>
              <a:rPr lang="fr-FR" dirty="0"/>
              <a:t>Logements sociaux durables</a:t>
            </a:r>
          </a:p>
          <a:p>
            <a:r>
              <a:rPr lang="fr-FR" dirty="0"/>
              <a:t>Empreinte énergétique réduite</a:t>
            </a:r>
          </a:p>
          <a:p>
            <a:r>
              <a:rPr lang="fr-FR" dirty="0"/>
              <a:t>Meilleure qualité de vie des locataires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0F372C6-050B-470A-A4DA-5CDDDD11C46A}" type="slidenum">
              <a:rPr lang="fr-FR" smtClean="0"/>
              <a:t>8</a:t>
            </a:fld>
            <a:endParaRPr lang="fr-FR"/>
          </a:p>
        </p:txBody>
      </p:sp>
    </p:spTree>
    <p:extLst>
      <p:ext uri="{BB962C8B-B14F-4D97-AF65-F5344CB8AC3E}">
        <p14:creationId xmlns:p14="http://schemas.microsoft.com/office/powerpoint/2010/main" val="173176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Digitalisation &amp; performance</a:t>
            </a:r>
            <a:r>
              <a:rPr lang="fr-FR" dirty="0"/>
              <a:t> : déploiement du BIM (suivi 3D, coordination fluide) et d’outils numériques locatifs (gestion en ligne, </a:t>
            </a:r>
            <a:r>
              <a:rPr lang="fr-FR" dirty="0" err="1"/>
              <a:t>reporting</a:t>
            </a:r>
            <a:r>
              <a:rPr lang="fr-FR" dirty="0"/>
              <a:t> énergétique).</a:t>
            </a:r>
            <a:br>
              <a:rPr lang="fr-FR" dirty="0"/>
            </a:br>
            <a:r>
              <a:rPr lang="fr-FR" dirty="0"/>
              <a:t>Résultat : réduction des coûts projets de 5 à 10 % et diminution des délais.</a:t>
            </a:r>
          </a:p>
          <a:p>
            <a:r>
              <a:rPr lang="fr-FR" b="1" dirty="0"/>
              <a:t>Capital humain &amp; expertise</a:t>
            </a:r>
            <a:r>
              <a:rPr lang="fr-FR" dirty="0"/>
              <a:t> : plan de formation continue représentant 2 à 3 % de la masse salariale, axé sur la transition énergétique et la RSE.</a:t>
            </a:r>
            <a:br>
              <a:rPr lang="fr-FR" dirty="0"/>
            </a:br>
            <a:r>
              <a:rPr lang="fr-FR" dirty="0"/>
              <a:t>Recrutement d’ingénieurs énergie, de data managers et de responsables innovation.</a:t>
            </a:r>
            <a:br>
              <a:rPr lang="fr-FR" dirty="0"/>
            </a:br>
            <a:r>
              <a:rPr lang="fr-FR" dirty="0"/>
              <a:t>Objectif : montée en compétence interne et réduction de la sous-traitance.</a:t>
            </a:r>
          </a:p>
          <a:p>
            <a:r>
              <a:rPr lang="fr-FR" b="1" dirty="0"/>
              <a:t>Optimisation des achats</a:t>
            </a:r>
            <a:r>
              <a:rPr lang="fr-FR" dirty="0"/>
              <a:t> : massification des appels d’offres, mise en place de contrats pluriannuels et suivi via indicateurs de performance (KPI).</a:t>
            </a:r>
            <a:br>
              <a:rPr lang="fr-FR" dirty="0"/>
            </a:br>
            <a:r>
              <a:rPr lang="fr-FR" dirty="0"/>
              <a:t>Impact : baisse de 5 à 10 % des coûts unitaires et stabilité des prix malgré l’inflation.</a:t>
            </a:r>
          </a:p>
          <a:p>
            <a:r>
              <a:rPr lang="fr-FR" b="1" dirty="0"/>
              <a:t>Innovation &amp; durabilité</a:t>
            </a:r>
            <a:r>
              <a:rPr lang="fr-FR" dirty="0"/>
              <a:t> : développement de smart buildings (capteurs, régulation automatique – jusqu’à 20 % d’économie d’énergie), intégration d’énergies renouvelables (solaire, géothermie, pompes à chaleur) et utilisation de matériaux bas carbone sur des programmes pilotes.</a:t>
            </a:r>
          </a:p>
          <a:p>
            <a:r>
              <a:rPr lang="fr-FR" b="1" dirty="0"/>
              <a:t>Vision globale</a:t>
            </a:r>
            <a:r>
              <a:rPr lang="fr-FR" dirty="0"/>
              <a:t> : efficacité interne, transition écologique et performance durable.</a:t>
            </a:r>
          </a:p>
          <a:p>
            <a:r>
              <a:rPr lang="fr-FR" b="1" dirty="0"/>
              <a:t>Positionnement</a:t>
            </a:r>
            <a:r>
              <a:rPr lang="fr-FR" dirty="0"/>
              <a:t> : bailleur social innovant et exemplaire dans la gestion publique.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0F372C6-050B-470A-A4DA-5CDDDD11C46A}" type="slidenum">
              <a:rPr lang="fr-FR" smtClean="0"/>
              <a:t>9</a:t>
            </a:fld>
            <a:endParaRPr lang="fr-FR"/>
          </a:p>
        </p:txBody>
      </p:sp>
    </p:spTree>
    <p:extLst>
      <p:ext uri="{BB962C8B-B14F-4D97-AF65-F5344CB8AC3E}">
        <p14:creationId xmlns:p14="http://schemas.microsoft.com/office/powerpoint/2010/main" val="690049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Bureaucratie mécaniste</a:t>
            </a:r>
            <a:r>
              <a:rPr lang="fr-FR" dirty="0"/>
              <a:t> : </a:t>
            </a:r>
            <a:r>
              <a:rPr lang="fr-FR" dirty="0" err="1"/>
              <a:t>hierarchisée</a:t>
            </a:r>
            <a:r>
              <a:rPr lang="fr-FR" dirty="0"/>
              <a:t> par Mintzberg </a:t>
            </a:r>
          </a:p>
          <a:p>
            <a:endParaRPr lang="fr-FR" dirty="0"/>
          </a:p>
          <a:p>
            <a:r>
              <a:rPr lang="fr-FR" dirty="0"/>
              <a:t>hiérarchie pyramidale, centralisation des décisions, procédures strictes et contrôle renforcé.</a:t>
            </a:r>
            <a:br>
              <a:rPr lang="fr-FR" dirty="0"/>
            </a:br>
            <a:r>
              <a:rPr lang="fr-FR" dirty="0"/>
              <a:t>Efficace pour la gestion de masse (appels d’offres, maintenance), mais rigide et lente face à l’innovation.</a:t>
            </a:r>
          </a:p>
          <a:p>
            <a:r>
              <a:rPr lang="fr-FR" b="1" dirty="0"/>
              <a:t>Transition organisationnelle</a:t>
            </a:r>
            <a:r>
              <a:rPr lang="fr-FR" dirty="0"/>
              <a:t> : environnement complexe (écologie, digitalisation, attentes sociales) nécessitant un modèle plus agile.</a:t>
            </a:r>
          </a:p>
          <a:p>
            <a:r>
              <a:rPr lang="fr-FR" b="1" dirty="0"/>
              <a:t>Nouvelle orientation – Adhocratie (Mintzberg)</a:t>
            </a:r>
            <a:r>
              <a:rPr lang="fr-FR" dirty="0"/>
              <a:t> :</a:t>
            </a:r>
          </a:p>
          <a:p>
            <a:r>
              <a:rPr lang="fr-FR" dirty="0"/>
              <a:t>Équipes projet transversales (techniciens, ingénieurs, responsables RSE)</a:t>
            </a:r>
          </a:p>
          <a:p>
            <a:r>
              <a:rPr lang="fr-FR" dirty="0"/>
              <a:t>Coordination horizontale et autonomie accrue</a:t>
            </a:r>
          </a:p>
          <a:p>
            <a:r>
              <a:rPr lang="fr-FR" dirty="0"/>
              <a:t>Valorisation de l’expertise et coopération interservices</a:t>
            </a:r>
            <a:br>
              <a:rPr lang="fr-FR" dirty="0"/>
            </a:br>
            <a:r>
              <a:rPr lang="fr-FR" dirty="0"/>
              <a:t>Résultat : davantage de créativité, d’agilité et de réactivité.</a:t>
            </a:r>
          </a:p>
          <a:p>
            <a:r>
              <a:rPr lang="fr-FR" b="1" dirty="0"/>
              <a:t>Exemples concrets</a:t>
            </a:r>
            <a:r>
              <a:rPr lang="fr-FR" dirty="0"/>
              <a:t> :</a:t>
            </a:r>
          </a:p>
          <a:p>
            <a:r>
              <a:rPr lang="fr-FR" dirty="0"/>
              <a:t>Cellules dédiées à la rénovation bas carbone</a:t>
            </a:r>
          </a:p>
          <a:p>
            <a:r>
              <a:rPr lang="fr-FR" dirty="0"/>
              <a:t>Projets pilotes BIM</a:t>
            </a:r>
          </a:p>
          <a:p>
            <a:r>
              <a:rPr lang="fr-FR" dirty="0"/>
              <a:t>Collaboration entre pôles technique, juridique et RSE</a:t>
            </a:r>
          </a:p>
          <a:p>
            <a:r>
              <a:rPr lang="fr-FR" b="1" dirty="0"/>
              <a:t>Objectif global</a:t>
            </a:r>
            <a:r>
              <a:rPr lang="fr-FR" dirty="0"/>
              <a:t> : conserver la rigueur du modèle public tout en intégrant la souplesse du privé, pour créer une organisation hybride, structurée et agile.</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0F372C6-050B-470A-A4DA-5CDDDD11C46A}" type="slidenum">
              <a:rPr lang="fr-FR" smtClean="0"/>
              <a:t>10</a:t>
            </a:fld>
            <a:endParaRPr lang="fr-FR"/>
          </a:p>
        </p:txBody>
      </p:sp>
    </p:spTree>
    <p:extLst>
      <p:ext uri="{BB962C8B-B14F-4D97-AF65-F5344CB8AC3E}">
        <p14:creationId xmlns:p14="http://schemas.microsoft.com/office/powerpoint/2010/main" val="2667070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On a réalisé une analyse SWOT pour comprendre la situation globale de l’entreprise en interne. Les forces principales sont le soutien de la Ville de Paris, un patrimoine important en logements sociaux et une mission sociale claire, ce qui renforce la légitimité de l’entreprise. Mais il existe aussi des faiblesses, comme des procédures administratives lourdes, une image publique peu connue et un patrimoine vieillissant qui nécessite d’importantes rénovations. Du côté des opportunités, la forte demande en logement social à Paris et les évolutions sociétales vers plus de mixité et d’écologie représentent un fort potentiel. Enfin, les menaces concernent la hausse des coûts, la réduction des aides publiques et la pression politique pour répondre à la crise du logement. Cette analyse permet donc d’identifier les leviers d’action prioritaires pour renforcer la compétitivité d’Elogie-SIEMP </a:t>
            </a:r>
            <a:br>
              <a:rPr lang="fr-FR" dirty="0"/>
            </a:br>
            <a:endParaRPr lang="fr-FR" dirty="0"/>
          </a:p>
          <a:p>
            <a:endParaRPr lang="fr-FR" dirty="0"/>
          </a:p>
        </p:txBody>
      </p:sp>
      <p:sp>
        <p:nvSpPr>
          <p:cNvPr id="4" name="Espace réservé du numéro de diapositive 3"/>
          <p:cNvSpPr>
            <a:spLocks noGrp="1"/>
          </p:cNvSpPr>
          <p:nvPr>
            <p:ph type="sldNum" sz="quarter" idx="5"/>
          </p:nvPr>
        </p:nvSpPr>
        <p:spPr/>
        <p:txBody>
          <a:bodyPr/>
          <a:lstStyle/>
          <a:p>
            <a:fld id="{00F372C6-050B-470A-A4DA-5CDDDD11C46A}" type="slidenum">
              <a:rPr lang="fr-FR" smtClean="0"/>
              <a:t>11</a:t>
            </a:fld>
            <a:endParaRPr lang="fr-FR"/>
          </a:p>
        </p:txBody>
      </p:sp>
    </p:spTree>
    <p:extLst>
      <p:ext uri="{BB962C8B-B14F-4D97-AF65-F5344CB8AC3E}">
        <p14:creationId xmlns:p14="http://schemas.microsoft.com/office/powerpoint/2010/main" val="53122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L’analyse PESTEL vient compléter le SWOT en étudiant l’environnement externe. Sur le plan politique, Elogie-SIEMP est très dépendante de l’État et des décisions locales. Au niveau économique, les coûts de construction augmentent et les financements publics diminuent, ce qui complique les projets. Socialement, on note un vieillissement de la population et une forte attente autour de la mixité sociale. Sur le plan technologique, l’entreprise peut s’appuyer sur le BIM et la digitalisation pour moderniser sa gestion du patrimoine. L’écologique est central, avec les normes RE2020 ou la loi Climat qui imposent une rénovation énergétique massive. Enfin, le cadre légal est très encadré, notamment par les lois SRU, ALUR et ÉLAN. Le PESTEL met donc en évidence un environnement à la fois contraignant, mais aussi porteur d’opportunités si l’entreprise sait innover.</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00F372C6-050B-470A-A4DA-5CDDDD11C46A}" type="slidenum">
              <a:rPr lang="fr-FR" smtClean="0"/>
              <a:t>12</a:t>
            </a:fld>
            <a:endParaRPr lang="fr-FR"/>
          </a:p>
        </p:txBody>
      </p:sp>
    </p:spTree>
    <p:extLst>
      <p:ext uri="{BB962C8B-B14F-4D97-AF65-F5344CB8AC3E}">
        <p14:creationId xmlns:p14="http://schemas.microsoft.com/office/powerpoint/2010/main" val="2443735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En conclusion, cette stratégie d’investissement interne vise à rendre Elogie-SIEMP plus performante, plus moderne et plus responsable. En misant sur la digitalisation, la montée en compétences, l’optimisation des achats et l’innovation durable, l’entreprise consolide sa position de bailleur social exemplaire, capable de conjuguer efficacité opérationnelle et engagement environnemental</a:t>
            </a:r>
          </a:p>
          <a:p>
            <a:endParaRPr lang="fr-FR" dirty="0"/>
          </a:p>
        </p:txBody>
      </p:sp>
      <p:sp>
        <p:nvSpPr>
          <p:cNvPr id="4" name="Espace réservé du numéro de diapositive 3"/>
          <p:cNvSpPr>
            <a:spLocks noGrp="1"/>
          </p:cNvSpPr>
          <p:nvPr>
            <p:ph type="sldNum" sz="quarter" idx="5"/>
          </p:nvPr>
        </p:nvSpPr>
        <p:spPr/>
        <p:txBody>
          <a:bodyPr/>
          <a:lstStyle/>
          <a:p>
            <a:fld id="{00F372C6-050B-470A-A4DA-5CDDDD11C46A}" type="slidenum">
              <a:rPr lang="fr-FR" smtClean="0"/>
              <a:t>18</a:t>
            </a:fld>
            <a:endParaRPr lang="fr-FR"/>
          </a:p>
        </p:txBody>
      </p:sp>
    </p:spTree>
    <p:extLst>
      <p:ext uri="{BB962C8B-B14F-4D97-AF65-F5344CB8AC3E}">
        <p14:creationId xmlns:p14="http://schemas.microsoft.com/office/powerpoint/2010/main" val="50125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34.svg"/><Relationship Id="rId4" Type="http://schemas.openxmlformats.org/officeDocument/2006/relationships/image" Target="../media/image22.sv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38.png"/><Relationship Id="rId4" Type="http://schemas.openxmlformats.org/officeDocument/2006/relationships/image" Target="../media/image16.sv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9.pn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svg"/><Relationship Id="rId7"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8.sv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svg"/><Relationship Id="rId7"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8.sv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28.sv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8.png"/><Relationship Id="rId5" Type="http://schemas.openxmlformats.org/officeDocument/2006/relationships/image" Target="../media/image22.svg"/><Relationship Id="rId10" Type="http://schemas.openxmlformats.org/officeDocument/2006/relationships/image" Target="../media/image47.svg"/><Relationship Id="rId4" Type="http://schemas.openxmlformats.org/officeDocument/2006/relationships/image" Target="../media/image21.png"/><Relationship Id="rId9" Type="http://schemas.openxmlformats.org/officeDocument/2006/relationships/image" Target="../media/image46.png"/><Relationship Id="rId14" Type="http://schemas.openxmlformats.org/officeDocument/2006/relationships/image" Target="../media/image51.sv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5.svg"/><Relationship Id="rId12" Type="http://schemas.openxmlformats.org/officeDocument/2006/relationships/image" Target="../media/image5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svg"/><Relationship Id="rId10" Type="http://schemas.openxmlformats.org/officeDocument/2006/relationships/image" Target="../media/image57.svg"/><Relationship Id="rId4" Type="http://schemas.openxmlformats.org/officeDocument/2006/relationships/image" Target="../media/image52.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svg"/><Relationship Id="rId7"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flipV="1">
            <a:off x="3507245" y="3376279"/>
            <a:ext cx="6359806" cy="1905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Freeform 3"/>
          <p:cNvSpPr/>
          <p:nvPr/>
        </p:nvSpPr>
        <p:spPr>
          <a:xfrm>
            <a:off x="12346328" y="0"/>
            <a:ext cx="6922451" cy="10370714"/>
          </a:xfrm>
          <a:custGeom>
            <a:avLst/>
            <a:gdLst/>
            <a:ahLst/>
            <a:cxnLst/>
            <a:rect l="l" t="t" r="r" b="b"/>
            <a:pathLst>
              <a:path w="6922451" h="10370714">
                <a:moveTo>
                  <a:pt x="0" y="0"/>
                </a:moveTo>
                <a:lnTo>
                  <a:pt x="6922452" y="0"/>
                </a:lnTo>
                <a:lnTo>
                  <a:pt x="6922452" y="10370714"/>
                </a:lnTo>
                <a:lnTo>
                  <a:pt x="0" y="10370714"/>
                </a:lnTo>
                <a:lnTo>
                  <a:pt x="0" y="0"/>
                </a:lnTo>
                <a:close/>
              </a:path>
            </a:pathLst>
          </a:custGeom>
          <a:blipFill>
            <a:blip r:embed="rId2">
              <a:alphaModFix amt="35000"/>
            </a:blip>
            <a:stretch>
              <a:fillRect/>
            </a:stretch>
          </a:blipFill>
        </p:spPr>
        <p:txBody>
          <a:bodyPr/>
          <a:lstStyle/>
          <a:p>
            <a:endParaRPr lang="fr-FR"/>
          </a:p>
        </p:txBody>
      </p:sp>
      <p:grpSp>
        <p:nvGrpSpPr>
          <p:cNvPr id="4" name="Group 4"/>
          <p:cNvGrpSpPr/>
          <p:nvPr/>
        </p:nvGrpSpPr>
        <p:grpSpPr>
          <a:xfrm>
            <a:off x="2392473" y="4195551"/>
            <a:ext cx="264674" cy="26467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07C"/>
            </a:solidFill>
          </p:spPr>
          <p:txBody>
            <a:bodyPr/>
            <a:lstStyle/>
            <a:p>
              <a:endParaRPr lang="fr-FR"/>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rot="-5650611">
            <a:off x="13479480" y="5476765"/>
            <a:ext cx="6516949" cy="6932925"/>
          </a:xfrm>
          <a:custGeom>
            <a:avLst/>
            <a:gdLst/>
            <a:ahLst/>
            <a:cxnLst/>
            <a:rect l="l" t="t" r="r" b="b"/>
            <a:pathLst>
              <a:path w="6516949" h="6932925">
                <a:moveTo>
                  <a:pt x="0" y="0"/>
                </a:moveTo>
                <a:lnTo>
                  <a:pt x="6516950" y="0"/>
                </a:lnTo>
                <a:lnTo>
                  <a:pt x="6516950" y="6932925"/>
                </a:lnTo>
                <a:lnTo>
                  <a:pt x="0" y="69329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8" name="Freeform 8"/>
          <p:cNvSpPr/>
          <p:nvPr/>
        </p:nvSpPr>
        <p:spPr>
          <a:xfrm>
            <a:off x="11400031" y="7859451"/>
            <a:ext cx="5192177" cy="4114800"/>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9" name="Freeform 9"/>
          <p:cNvSpPr/>
          <p:nvPr/>
        </p:nvSpPr>
        <p:spPr>
          <a:xfrm>
            <a:off x="914400" y="1026460"/>
            <a:ext cx="1790463" cy="1419466"/>
          </a:xfrm>
          <a:custGeom>
            <a:avLst/>
            <a:gdLst/>
            <a:ahLst/>
            <a:cxnLst/>
            <a:rect l="l" t="t" r="r" b="b"/>
            <a:pathLst>
              <a:path w="1790463" h="1419466">
                <a:moveTo>
                  <a:pt x="0" y="0"/>
                </a:moveTo>
                <a:lnTo>
                  <a:pt x="1790463" y="0"/>
                </a:lnTo>
                <a:lnTo>
                  <a:pt x="1790463" y="1419466"/>
                </a:lnTo>
                <a:lnTo>
                  <a:pt x="0" y="1419466"/>
                </a:lnTo>
                <a:lnTo>
                  <a:pt x="0" y="0"/>
                </a:lnTo>
                <a:close/>
              </a:path>
            </a:pathLst>
          </a:custGeom>
          <a:blipFill>
            <a:blip r:embed="rId7"/>
            <a:stretch>
              <a:fillRect/>
            </a:stretch>
          </a:blipFill>
        </p:spPr>
        <p:txBody>
          <a:bodyPr/>
          <a:lstStyle/>
          <a:p>
            <a:endParaRPr lang="fr-FR"/>
          </a:p>
        </p:txBody>
      </p:sp>
      <p:sp>
        <p:nvSpPr>
          <p:cNvPr id="10" name="TextBox 10"/>
          <p:cNvSpPr txBox="1"/>
          <p:nvPr/>
        </p:nvSpPr>
        <p:spPr>
          <a:xfrm>
            <a:off x="2392473" y="4043757"/>
            <a:ext cx="8578293" cy="1369654"/>
          </a:xfrm>
          <a:prstGeom prst="rect">
            <a:avLst/>
          </a:prstGeom>
        </p:spPr>
        <p:txBody>
          <a:bodyPr lIns="0" tIns="0" rIns="0" bIns="0" rtlCol="0" anchor="t">
            <a:spAutoFit/>
          </a:bodyPr>
          <a:lstStyle/>
          <a:p>
            <a:pPr marL="0" lvl="0" indent="0" algn="ctr">
              <a:lnSpc>
                <a:spcPts val="10560"/>
              </a:lnSpc>
            </a:pPr>
            <a:r>
              <a:rPr lang="en-US" sz="9600" b="1">
                <a:solidFill>
                  <a:srgbClr val="000000"/>
                </a:solidFill>
                <a:latin typeface="TS Qamus Bold"/>
                <a:ea typeface="TS Qamus Bold"/>
                <a:cs typeface="TS Qamus Bold"/>
                <a:sym typeface="TS Qamus Bold"/>
              </a:rPr>
              <a:t>Elogie-Siemp</a:t>
            </a:r>
          </a:p>
        </p:txBody>
      </p:sp>
      <p:sp>
        <p:nvSpPr>
          <p:cNvPr id="11" name="TextBox 11"/>
          <p:cNvSpPr txBox="1"/>
          <p:nvPr/>
        </p:nvSpPr>
        <p:spPr>
          <a:xfrm>
            <a:off x="5328904" y="6123762"/>
            <a:ext cx="2705431" cy="422317"/>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TS Qamus Bold"/>
                <a:ea typeface="TS Qamus Bold"/>
                <a:cs typeface="TS Qamus Bold"/>
                <a:sym typeface="TS Qamus Bold"/>
              </a:rPr>
              <a:t>24 octobre 2025</a:t>
            </a:r>
          </a:p>
        </p:txBody>
      </p:sp>
      <p:sp>
        <p:nvSpPr>
          <p:cNvPr id="12" name="TextBox 12"/>
          <p:cNvSpPr txBox="1"/>
          <p:nvPr/>
        </p:nvSpPr>
        <p:spPr>
          <a:xfrm>
            <a:off x="5317847" y="8567942"/>
            <a:ext cx="2716489" cy="37528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TS Qamus"/>
                <a:ea typeface="TS Qamus"/>
                <a:cs typeface="TS Qamus"/>
                <a:sym typeface="TS Qamus"/>
              </a:rPr>
              <a:t>Salim - Rémi - Pierre</a:t>
            </a:r>
          </a:p>
        </p:txBody>
      </p:sp>
      <p:pic>
        <p:nvPicPr>
          <p:cNvPr id="1026" name="Picture 2" descr="Groupe ESI : École Supérieure de l'Immobilier • Formation ...">
            <a:extLst>
              <a:ext uri="{FF2B5EF4-FFF2-40B4-BE49-F238E27FC236}">
                <a16:creationId xmlns:a16="http://schemas.microsoft.com/office/drawing/2014/main" id="{0823C9FB-1BC2-3EEE-B3D5-AC29E4973E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2914" y="818714"/>
            <a:ext cx="1835021" cy="18350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EEE85E-1C34-357F-AC32-841C358444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8800" y="875840"/>
            <a:ext cx="4956308" cy="17223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2170868" y="4251464"/>
            <a:ext cx="565310" cy="56531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B6E50"/>
            </a:solidFill>
          </p:spPr>
          <p:txBody>
            <a:bodyPr/>
            <a:lstStyle/>
            <a:p>
              <a:endParaRPr lang="fr-FR"/>
            </a:p>
          </p:txBody>
        </p:sp>
      </p:grpSp>
      <p:sp>
        <p:nvSpPr>
          <p:cNvPr id="4" name="AutoShape 4"/>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grpSp>
        <p:nvGrpSpPr>
          <p:cNvPr id="5" name="Group 5"/>
          <p:cNvGrpSpPr/>
          <p:nvPr/>
        </p:nvGrpSpPr>
        <p:grpSpPr>
          <a:xfrm>
            <a:off x="7410754" y="7268798"/>
            <a:ext cx="565310" cy="565310"/>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907C"/>
            </a:solidFill>
          </p:spPr>
          <p:txBody>
            <a:bodyPr/>
            <a:lstStyle/>
            <a:p>
              <a:endParaRPr lang="fr-FR"/>
            </a:p>
          </p:txBody>
        </p:sp>
      </p:grpSp>
      <p:sp>
        <p:nvSpPr>
          <p:cNvPr id="7" name="Freeform 7"/>
          <p:cNvSpPr/>
          <p:nvPr/>
        </p:nvSpPr>
        <p:spPr>
          <a:xfrm rot="4406544">
            <a:off x="1860664" y="7245576"/>
            <a:ext cx="5187039" cy="4875817"/>
          </a:xfrm>
          <a:custGeom>
            <a:avLst/>
            <a:gdLst/>
            <a:ahLst/>
            <a:cxnLst/>
            <a:rect l="l" t="t" r="r" b="b"/>
            <a:pathLst>
              <a:path w="5187039" h="4875817">
                <a:moveTo>
                  <a:pt x="0" y="0"/>
                </a:moveTo>
                <a:lnTo>
                  <a:pt x="5187039" y="0"/>
                </a:lnTo>
                <a:lnTo>
                  <a:pt x="5187039" y="4875817"/>
                </a:lnTo>
                <a:lnTo>
                  <a:pt x="0" y="4875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8" name="Freeform 8"/>
          <p:cNvSpPr/>
          <p:nvPr/>
        </p:nvSpPr>
        <p:spPr>
          <a:xfrm rot="-599716">
            <a:off x="-3635574" y="5171109"/>
            <a:ext cx="7890723" cy="6297837"/>
          </a:xfrm>
          <a:custGeom>
            <a:avLst/>
            <a:gdLst/>
            <a:ahLst/>
            <a:cxnLst/>
            <a:rect l="l" t="t" r="r" b="b"/>
            <a:pathLst>
              <a:path w="7890723" h="6297837">
                <a:moveTo>
                  <a:pt x="0" y="0"/>
                </a:moveTo>
                <a:lnTo>
                  <a:pt x="7890724" y="0"/>
                </a:lnTo>
                <a:lnTo>
                  <a:pt x="7890724" y="6297837"/>
                </a:lnTo>
                <a:lnTo>
                  <a:pt x="0" y="62978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9" name="Freeform 9"/>
          <p:cNvSpPr/>
          <p:nvPr/>
        </p:nvSpPr>
        <p:spPr>
          <a:xfrm>
            <a:off x="8306585" y="5770920"/>
            <a:ext cx="3973426" cy="3912564"/>
          </a:xfrm>
          <a:custGeom>
            <a:avLst/>
            <a:gdLst/>
            <a:ahLst/>
            <a:cxnLst/>
            <a:rect l="l" t="t" r="r" b="b"/>
            <a:pathLst>
              <a:path w="3973426" h="3912564">
                <a:moveTo>
                  <a:pt x="0" y="0"/>
                </a:moveTo>
                <a:lnTo>
                  <a:pt x="3973426" y="0"/>
                </a:lnTo>
                <a:lnTo>
                  <a:pt x="3973426" y="3912565"/>
                </a:lnTo>
                <a:lnTo>
                  <a:pt x="0" y="3912565"/>
                </a:lnTo>
                <a:lnTo>
                  <a:pt x="0" y="0"/>
                </a:lnTo>
                <a:close/>
              </a:path>
            </a:pathLst>
          </a:custGeom>
          <a:blipFill>
            <a:blip r:embed="rId7"/>
            <a:stretch>
              <a:fillRect/>
            </a:stretch>
          </a:blipFill>
        </p:spPr>
        <p:txBody>
          <a:bodyPr/>
          <a:lstStyle/>
          <a:p>
            <a:endParaRPr lang="fr-FR"/>
          </a:p>
        </p:txBody>
      </p:sp>
      <p:sp>
        <p:nvSpPr>
          <p:cNvPr id="10" name="Freeform 10"/>
          <p:cNvSpPr/>
          <p:nvPr/>
        </p:nvSpPr>
        <p:spPr>
          <a:xfrm>
            <a:off x="2959707" y="2688036"/>
            <a:ext cx="3995574" cy="3995574"/>
          </a:xfrm>
          <a:custGeom>
            <a:avLst/>
            <a:gdLst/>
            <a:ahLst/>
            <a:cxnLst/>
            <a:rect l="l" t="t" r="r" b="b"/>
            <a:pathLst>
              <a:path w="3995574" h="3995574">
                <a:moveTo>
                  <a:pt x="0" y="0"/>
                </a:moveTo>
                <a:lnTo>
                  <a:pt x="3995574" y="0"/>
                </a:lnTo>
                <a:lnTo>
                  <a:pt x="3995574" y="3995574"/>
                </a:lnTo>
                <a:lnTo>
                  <a:pt x="0" y="3995574"/>
                </a:lnTo>
                <a:lnTo>
                  <a:pt x="0" y="0"/>
                </a:lnTo>
                <a:close/>
              </a:path>
            </a:pathLst>
          </a:custGeom>
          <a:blipFill>
            <a:blip r:embed="rId8"/>
            <a:stretch>
              <a:fillRect l="-2723" r="-2723"/>
            </a:stretch>
          </a:blipFill>
        </p:spPr>
        <p:txBody>
          <a:bodyPr/>
          <a:lstStyle/>
          <a:p>
            <a:endParaRPr lang="fr-FR"/>
          </a:p>
        </p:txBody>
      </p:sp>
      <p:grpSp>
        <p:nvGrpSpPr>
          <p:cNvPr id="11" name="Group 11"/>
          <p:cNvGrpSpPr/>
          <p:nvPr/>
        </p:nvGrpSpPr>
        <p:grpSpPr>
          <a:xfrm rot="-5400000">
            <a:off x="7250807" y="3926315"/>
            <a:ext cx="885203" cy="1258633"/>
            <a:chOff x="0" y="0"/>
            <a:chExt cx="571647" cy="812800"/>
          </a:xfrm>
        </p:grpSpPr>
        <p:sp>
          <p:nvSpPr>
            <p:cNvPr id="12" name="Freeform 12"/>
            <p:cNvSpPr/>
            <p:nvPr/>
          </p:nvSpPr>
          <p:spPr>
            <a:xfrm>
              <a:off x="0" y="0"/>
              <a:ext cx="571647" cy="812800"/>
            </a:xfrm>
            <a:custGeom>
              <a:avLst/>
              <a:gdLst/>
              <a:ahLst/>
              <a:cxnLst/>
              <a:rect l="l" t="t" r="r" b="b"/>
              <a:pathLst>
                <a:path w="571647" h="812800">
                  <a:moveTo>
                    <a:pt x="285823" y="812800"/>
                  </a:moveTo>
                  <a:lnTo>
                    <a:pt x="0" y="406400"/>
                  </a:lnTo>
                  <a:lnTo>
                    <a:pt x="203200" y="406400"/>
                  </a:lnTo>
                  <a:lnTo>
                    <a:pt x="203200" y="0"/>
                  </a:lnTo>
                  <a:lnTo>
                    <a:pt x="368447" y="0"/>
                  </a:lnTo>
                  <a:lnTo>
                    <a:pt x="368447" y="406400"/>
                  </a:lnTo>
                  <a:lnTo>
                    <a:pt x="571647" y="406400"/>
                  </a:lnTo>
                  <a:lnTo>
                    <a:pt x="285823" y="812800"/>
                  </a:lnTo>
                  <a:close/>
                </a:path>
              </a:pathLst>
            </a:custGeom>
            <a:solidFill>
              <a:srgbClr val="CEB868"/>
            </a:solidFill>
          </p:spPr>
          <p:txBody>
            <a:bodyPr/>
            <a:lstStyle/>
            <a:p>
              <a:endParaRPr lang="fr-FR"/>
            </a:p>
          </p:txBody>
        </p:sp>
        <p:sp>
          <p:nvSpPr>
            <p:cNvPr id="13" name="TextBox 13"/>
            <p:cNvSpPr txBox="1"/>
            <p:nvPr/>
          </p:nvSpPr>
          <p:spPr>
            <a:xfrm>
              <a:off x="203200" y="-38100"/>
              <a:ext cx="165247" cy="749300"/>
            </a:xfrm>
            <a:prstGeom prst="rect">
              <a:avLst/>
            </a:prstGeom>
          </p:spPr>
          <p:txBody>
            <a:bodyPr lIns="50800" tIns="50800" rIns="50800" bIns="50800" rtlCol="0" anchor="ctr"/>
            <a:lstStyle/>
            <a:p>
              <a:pPr algn="ctr">
                <a:lnSpc>
                  <a:spcPts val="2940"/>
                </a:lnSpc>
              </a:pPr>
              <a:endParaRPr/>
            </a:p>
          </p:txBody>
        </p:sp>
      </p:grpSp>
      <p:grpSp>
        <p:nvGrpSpPr>
          <p:cNvPr id="14" name="Group 14"/>
          <p:cNvGrpSpPr/>
          <p:nvPr/>
        </p:nvGrpSpPr>
        <p:grpSpPr>
          <a:xfrm rot="-5400000">
            <a:off x="12408330" y="6196880"/>
            <a:ext cx="885203" cy="1258633"/>
            <a:chOff x="0" y="0"/>
            <a:chExt cx="571647" cy="812800"/>
          </a:xfrm>
        </p:grpSpPr>
        <p:sp>
          <p:nvSpPr>
            <p:cNvPr id="15" name="Freeform 15"/>
            <p:cNvSpPr/>
            <p:nvPr/>
          </p:nvSpPr>
          <p:spPr>
            <a:xfrm>
              <a:off x="0" y="0"/>
              <a:ext cx="571647" cy="812800"/>
            </a:xfrm>
            <a:custGeom>
              <a:avLst/>
              <a:gdLst/>
              <a:ahLst/>
              <a:cxnLst/>
              <a:rect l="l" t="t" r="r" b="b"/>
              <a:pathLst>
                <a:path w="571647" h="812800">
                  <a:moveTo>
                    <a:pt x="285823" y="812800"/>
                  </a:moveTo>
                  <a:lnTo>
                    <a:pt x="0" y="406400"/>
                  </a:lnTo>
                  <a:lnTo>
                    <a:pt x="203200" y="406400"/>
                  </a:lnTo>
                  <a:lnTo>
                    <a:pt x="203200" y="0"/>
                  </a:lnTo>
                  <a:lnTo>
                    <a:pt x="368447" y="0"/>
                  </a:lnTo>
                  <a:lnTo>
                    <a:pt x="368447" y="406400"/>
                  </a:lnTo>
                  <a:lnTo>
                    <a:pt x="571647" y="406400"/>
                  </a:lnTo>
                  <a:lnTo>
                    <a:pt x="285823" y="812800"/>
                  </a:lnTo>
                  <a:close/>
                </a:path>
              </a:pathLst>
            </a:custGeom>
            <a:solidFill>
              <a:srgbClr val="CEB868"/>
            </a:solidFill>
          </p:spPr>
          <p:txBody>
            <a:bodyPr/>
            <a:lstStyle/>
            <a:p>
              <a:endParaRPr lang="fr-FR"/>
            </a:p>
          </p:txBody>
        </p:sp>
        <p:sp>
          <p:nvSpPr>
            <p:cNvPr id="16" name="TextBox 16"/>
            <p:cNvSpPr txBox="1"/>
            <p:nvPr/>
          </p:nvSpPr>
          <p:spPr>
            <a:xfrm>
              <a:off x="203200" y="-38100"/>
              <a:ext cx="165247" cy="749300"/>
            </a:xfrm>
            <a:prstGeom prst="rect">
              <a:avLst/>
            </a:prstGeom>
          </p:spPr>
          <p:txBody>
            <a:bodyPr lIns="50800" tIns="50800" rIns="50800" bIns="50800" rtlCol="0" anchor="ctr"/>
            <a:lstStyle/>
            <a:p>
              <a:pPr algn="ctr">
                <a:lnSpc>
                  <a:spcPts val="2940"/>
                </a:lnSpc>
              </a:pPr>
              <a:endParaRPr/>
            </a:p>
          </p:txBody>
        </p:sp>
      </p:grpSp>
      <p:sp>
        <p:nvSpPr>
          <p:cNvPr id="17" name="Freeform 17"/>
          <p:cNvSpPr/>
          <p:nvPr/>
        </p:nvSpPr>
        <p:spPr>
          <a:xfrm>
            <a:off x="8277023" y="3059049"/>
            <a:ext cx="3629025" cy="2711872"/>
          </a:xfrm>
          <a:custGeom>
            <a:avLst/>
            <a:gdLst/>
            <a:ahLst/>
            <a:cxnLst/>
            <a:rect l="l" t="t" r="r" b="b"/>
            <a:pathLst>
              <a:path w="3629025" h="2711872">
                <a:moveTo>
                  <a:pt x="0" y="0"/>
                </a:moveTo>
                <a:lnTo>
                  <a:pt x="3629026" y="0"/>
                </a:lnTo>
                <a:lnTo>
                  <a:pt x="3629026" y="2711871"/>
                </a:lnTo>
                <a:lnTo>
                  <a:pt x="0" y="27118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18" name="TextBox 18"/>
          <p:cNvSpPr txBox="1"/>
          <p:nvPr/>
        </p:nvSpPr>
        <p:spPr>
          <a:xfrm>
            <a:off x="1028700" y="1218915"/>
            <a:ext cx="15815424" cy="888096"/>
          </a:xfrm>
          <a:prstGeom prst="rect">
            <a:avLst/>
          </a:prstGeom>
        </p:spPr>
        <p:txBody>
          <a:bodyPr lIns="0" tIns="0" rIns="0" bIns="0" rtlCol="0" anchor="t">
            <a:spAutoFit/>
          </a:bodyPr>
          <a:lstStyle/>
          <a:p>
            <a:pPr algn="ctr">
              <a:lnSpc>
                <a:spcPts val="7224"/>
              </a:lnSpc>
            </a:pPr>
            <a:r>
              <a:rPr lang="en-US" sz="5160" b="1">
                <a:solidFill>
                  <a:srgbClr val="000000"/>
                </a:solidFill>
                <a:latin typeface="TS Qamus Bold"/>
                <a:ea typeface="TS Qamus Bold"/>
                <a:cs typeface="TS Qamus Bold"/>
                <a:sym typeface="TS Qamus Bold"/>
              </a:rPr>
              <a:t>Analyse de la structure organisationelle</a:t>
            </a:r>
          </a:p>
        </p:txBody>
      </p:sp>
      <p:sp>
        <p:nvSpPr>
          <p:cNvPr id="19" name="Freeform 19"/>
          <p:cNvSpPr/>
          <p:nvPr/>
        </p:nvSpPr>
        <p:spPr>
          <a:xfrm>
            <a:off x="13061061" y="6750463"/>
            <a:ext cx="4200781" cy="3139129"/>
          </a:xfrm>
          <a:custGeom>
            <a:avLst/>
            <a:gdLst/>
            <a:ahLst/>
            <a:cxnLst/>
            <a:rect l="l" t="t" r="r" b="b"/>
            <a:pathLst>
              <a:path w="4200781" h="3139129">
                <a:moveTo>
                  <a:pt x="0" y="0"/>
                </a:moveTo>
                <a:lnTo>
                  <a:pt x="4200781" y="0"/>
                </a:lnTo>
                <a:lnTo>
                  <a:pt x="4200781" y="3139129"/>
                </a:lnTo>
                <a:lnTo>
                  <a:pt x="0" y="31391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0" name="TextBox 20"/>
          <p:cNvSpPr txBox="1"/>
          <p:nvPr/>
        </p:nvSpPr>
        <p:spPr>
          <a:xfrm>
            <a:off x="6933555" y="3624487"/>
            <a:ext cx="6340370"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a:ea typeface="Open Sans"/>
                <a:cs typeface="Open Sans"/>
                <a:sym typeface="Open Sans"/>
              </a:rPr>
              <a:t>structure globale</a:t>
            </a:r>
          </a:p>
        </p:txBody>
      </p:sp>
      <p:sp>
        <p:nvSpPr>
          <p:cNvPr id="21" name="TextBox 21"/>
          <p:cNvSpPr txBox="1"/>
          <p:nvPr/>
        </p:nvSpPr>
        <p:spPr>
          <a:xfrm>
            <a:off x="12120399" y="7403670"/>
            <a:ext cx="6340370"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a:ea typeface="Open Sans"/>
                <a:cs typeface="Open Sans"/>
                <a:sym typeface="Open Sans"/>
              </a:rPr>
              <a:t>structure équipes</a:t>
            </a:r>
          </a:p>
        </p:txBody>
      </p:sp>
      <p:sp>
        <p:nvSpPr>
          <p:cNvPr id="22" name="Freeform 22"/>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11"/>
            <a:stretch>
              <a:fillRect/>
            </a:stretch>
          </a:blipFill>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Freeform 3"/>
          <p:cNvSpPr/>
          <p:nvPr/>
        </p:nvSpPr>
        <p:spPr>
          <a:xfrm rot="2318620">
            <a:off x="-1667742" y="7454435"/>
            <a:ext cx="6816687" cy="4114800"/>
          </a:xfrm>
          <a:custGeom>
            <a:avLst/>
            <a:gdLst/>
            <a:ahLst/>
            <a:cxnLst/>
            <a:rect l="l" t="t" r="r" b="b"/>
            <a:pathLst>
              <a:path w="6816687" h="4114800">
                <a:moveTo>
                  <a:pt x="0" y="0"/>
                </a:moveTo>
                <a:lnTo>
                  <a:pt x="6816686" y="0"/>
                </a:lnTo>
                <a:lnTo>
                  <a:pt x="681668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Freeform 4"/>
          <p:cNvSpPr/>
          <p:nvPr/>
        </p:nvSpPr>
        <p:spPr>
          <a:xfrm rot="-2047220">
            <a:off x="3966353" y="8274323"/>
            <a:ext cx="3442223" cy="3661939"/>
          </a:xfrm>
          <a:custGeom>
            <a:avLst/>
            <a:gdLst/>
            <a:ahLst/>
            <a:cxnLst/>
            <a:rect l="l" t="t" r="r" b="b"/>
            <a:pathLst>
              <a:path w="3442223" h="3661939">
                <a:moveTo>
                  <a:pt x="0" y="0"/>
                </a:moveTo>
                <a:lnTo>
                  <a:pt x="3442223" y="0"/>
                </a:lnTo>
                <a:lnTo>
                  <a:pt x="3442223" y="3661940"/>
                </a:lnTo>
                <a:lnTo>
                  <a:pt x="0" y="36619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5" name="AutoShape 5"/>
          <p:cNvSpPr/>
          <p:nvPr/>
        </p:nvSpPr>
        <p:spPr>
          <a:xfrm>
            <a:off x="2456631" y="5776488"/>
            <a:ext cx="13085659" cy="0"/>
          </a:xfrm>
          <a:prstGeom prst="line">
            <a:avLst/>
          </a:prstGeom>
          <a:ln w="38100" cap="flat">
            <a:solidFill>
              <a:srgbClr val="000000"/>
            </a:solidFill>
            <a:prstDash val="solid"/>
            <a:headEnd type="none" w="sm" len="sm"/>
            <a:tailEnd type="none" w="sm" len="sm"/>
          </a:ln>
        </p:spPr>
        <p:txBody>
          <a:bodyPr/>
          <a:lstStyle/>
          <a:p>
            <a:endParaRPr lang="fr-FR"/>
          </a:p>
        </p:txBody>
      </p:sp>
      <p:sp>
        <p:nvSpPr>
          <p:cNvPr id="6" name="AutoShape 6"/>
          <p:cNvSpPr/>
          <p:nvPr/>
        </p:nvSpPr>
        <p:spPr>
          <a:xfrm>
            <a:off x="9144000" y="1997000"/>
            <a:ext cx="0" cy="7478107"/>
          </a:xfrm>
          <a:prstGeom prst="line">
            <a:avLst/>
          </a:prstGeom>
          <a:ln w="38100" cap="flat">
            <a:solidFill>
              <a:srgbClr val="000000"/>
            </a:solidFill>
            <a:prstDash val="solid"/>
            <a:headEnd type="none" w="sm" len="sm"/>
            <a:tailEnd type="none" w="sm" len="sm"/>
          </a:ln>
        </p:spPr>
        <p:txBody>
          <a:bodyPr/>
          <a:lstStyle/>
          <a:p>
            <a:endParaRPr lang="fr-FR"/>
          </a:p>
        </p:txBody>
      </p:sp>
      <p:sp>
        <p:nvSpPr>
          <p:cNvPr id="7" name="Freeform 7"/>
          <p:cNvSpPr/>
          <p:nvPr/>
        </p:nvSpPr>
        <p:spPr>
          <a:xfrm>
            <a:off x="7205737" y="1761696"/>
            <a:ext cx="1485358" cy="1303401"/>
          </a:xfrm>
          <a:custGeom>
            <a:avLst/>
            <a:gdLst/>
            <a:ahLst/>
            <a:cxnLst/>
            <a:rect l="l" t="t" r="r" b="b"/>
            <a:pathLst>
              <a:path w="1485358" h="1303401">
                <a:moveTo>
                  <a:pt x="0" y="0"/>
                </a:moveTo>
                <a:lnTo>
                  <a:pt x="1485358" y="0"/>
                </a:lnTo>
                <a:lnTo>
                  <a:pt x="1485358" y="1303401"/>
                </a:lnTo>
                <a:lnTo>
                  <a:pt x="0" y="1303401"/>
                </a:lnTo>
                <a:lnTo>
                  <a:pt x="0" y="0"/>
                </a:lnTo>
                <a:close/>
              </a:path>
            </a:pathLst>
          </a:custGeom>
          <a:blipFill>
            <a:blip r:embed="rId7"/>
            <a:stretch>
              <a:fillRect/>
            </a:stretch>
          </a:blipFill>
        </p:spPr>
        <p:txBody>
          <a:bodyPr/>
          <a:lstStyle/>
          <a:p>
            <a:endParaRPr lang="fr-FR"/>
          </a:p>
        </p:txBody>
      </p:sp>
      <p:sp>
        <p:nvSpPr>
          <p:cNvPr id="8" name="Freeform 8"/>
          <p:cNvSpPr/>
          <p:nvPr/>
        </p:nvSpPr>
        <p:spPr>
          <a:xfrm>
            <a:off x="13915328" y="1761696"/>
            <a:ext cx="1074216" cy="1203603"/>
          </a:xfrm>
          <a:custGeom>
            <a:avLst/>
            <a:gdLst/>
            <a:ahLst/>
            <a:cxnLst/>
            <a:rect l="l" t="t" r="r" b="b"/>
            <a:pathLst>
              <a:path w="1074216" h="1203603">
                <a:moveTo>
                  <a:pt x="0" y="0"/>
                </a:moveTo>
                <a:lnTo>
                  <a:pt x="1074216" y="0"/>
                </a:lnTo>
                <a:lnTo>
                  <a:pt x="1074216" y="1203603"/>
                </a:lnTo>
                <a:lnTo>
                  <a:pt x="0" y="1203603"/>
                </a:lnTo>
                <a:lnTo>
                  <a:pt x="0" y="0"/>
                </a:lnTo>
                <a:close/>
              </a:path>
            </a:pathLst>
          </a:custGeom>
          <a:blipFill>
            <a:blip r:embed="rId8"/>
            <a:stretch>
              <a:fillRect/>
            </a:stretch>
          </a:blipFill>
        </p:spPr>
        <p:txBody>
          <a:bodyPr/>
          <a:lstStyle/>
          <a:p>
            <a:endParaRPr lang="fr-FR"/>
          </a:p>
        </p:txBody>
      </p:sp>
      <p:sp>
        <p:nvSpPr>
          <p:cNvPr id="9" name="Freeform 9"/>
          <p:cNvSpPr/>
          <p:nvPr/>
        </p:nvSpPr>
        <p:spPr>
          <a:xfrm>
            <a:off x="7546155" y="5776488"/>
            <a:ext cx="1597845" cy="1354174"/>
          </a:xfrm>
          <a:custGeom>
            <a:avLst/>
            <a:gdLst/>
            <a:ahLst/>
            <a:cxnLst/>
            <a:rect l="l" t="t" r="r" b="b"/>
            <a:pathLst>
              <a:path w="1597845" h="1354174">
                <a:moveTo>
                  <a:pt x="0" y="0"/>
                </a:moveTo>
                <a:lnTo>
                  <a:pt x="1597845" y="0"/>
                </a:lnTo>
                <a:lnTo>
                  <a:pt x="1597845" y="1354173"/>
                </a:lnTo>
                <a:lnTo>
                  <a:pt x="0" y="1354173"/>
                </a:lnTo>
                <a:lnTo>
                  <a:pt x="0" y="0"/>
                </a:lnTo>
                <a:close/>
              </a:path>
            </a:pathLst>
          </a:custGeom>
          <a:blipFill>
            <a:blip r:embed="rId9"/>
            <a:stretch>
              <a:fillRect/>
            </a:stretch>
          </a:blipFill>
        </p:spPr>
        <p:txBody>
          <a:bodyPr/>
          <a:lstStyle/>
          <a:p>
            <a:endParaRPr lang="fr-FR"/>
          </a:p>
        </p:txBody>
      </p:sp>
      <p:sp>
        <p:nvSpPr>
          <p:cNvPr id="10" name="Freeform 10"/>
          <p:cNvSpPr/>
          <p:nvPr/>
        </p:nvSpPr>
        <p:spPr>
          <a:xfrm>
            <a:off x="15757431" y="5143500"/>
            <a:ext cx="1320021" cy="1573795"/>
          </a:xfrm>
          <a:custGeom>
            <a:avLst/>
            <a:gdLst/>
            <a:ahLst/>
            <a:cxnLst/>
            <a:rect l="l" t="t" r="r" b="b"/>
            <a:pathLst>
              <a:path w="1320021" h="1573795">
                <a:moveTo>
                  <a:pt x="0" y="0"/>
                </a:moveTo>
                <a:lnTo>
                  <a:pt x="1320020" y="0"/>
                </a:lnTo>
                <a:lnTo>
                  <a:pt x="1320020" y="1573795"/>
                </a:lnTo>
                <a:lnTo>
                  <a:pt x="0" y="1573795"/>
                </a:lnTo>
                <a:lnTo>
                  <a:pt x="0" y="0"/>
                </a:lnTo>
                <a:close/>
              </a:path>
            </a:pathLst>
          </a:custGeom>
          <a:blipFill>
            <a:blip r:embed="rId10"/>
            <a:stretch>
              <a:fillRect/>
            </a:stretch>
          </a:blipFill>
        </p:spPr>
        <p:txBody>
          <a:bodyPr/>
          <a:lstStyle/>
          <a:p>
            <a:endParaRPr lang="fr-FR"/>
          </a:p>
        </p:txBody>
      </p:sp>
      <p:sp>
        <p:nvSpPr>
          <p:cNvPr id="11" name="TextBox 11"/>
          <p:cNvSpPr txBox="1"/>
          <p:nvPr/>
        </p:nvSpPr>
        <p:spPr>
          <a:xfrm>
            <a:off x="1006227" y="1194957"/>
            <a:ext cx="4099173" cy="1019177"/>
          </a:xfrm>
          <a:prstGeom prst="rect">
            <a:avLst/>
          </a:prstGeom>
        </p:spPr>
        <p:txBody>
          <a:bodyPr wrap="square" lIns="0" tIns="0" rIns="0" bIns="0" rtlCol="0" anchor="t">
            <a:spAutoFit/>
          </a:bodyPr>
          <a:lstStyle/>
          <a:p>
            <a:pPr algn="ctr">
              <a:lnSpc>
                <a:spcPts val="8399"/>
              </a:lnSpc>
              <a:spcBef>
                <a:spcPct val="0"/>
              </a:spcBef>
            </a:pPr>
            <a:r>
              <a:rPr lang="en-US" sz="5999" b="1" dirty="0">
                <a:solidFill>
                  <a:srgbClr val="000000"/>
                </a:solidFill>
                <a:latin typeface="TS Qamus Bold"/>
                <a:ea typeface="TS Qamus Bold"/>
                <a:cs typeface="TS Qamus Bold"/>
                <a:sym typeface="TS Qamus Bold"/>
              </a:rPr>
              <a:t>S.W.O.T</a:t>
            </a:r>
          </a:p>
        </p:txBody>
      </p:sp>
      <p:sp>
        <p:nvSpPr>
          <p:cNvPr id="12" name="TextBox 12"/>
          <p:cNvSpPr txBox="1"/>
          <p:nvPr/>
        </p:nvSpPr>
        <p:spPr>
          <a:xfrm>
            <a:off x="247087" y="3293697"/>
            <a:ext cx="8896913" cy="1897790"/>
          </a:xfrm>
          <a:prstGeom prst="rect">
            <a:avLst/>
          </a:prstGeom>
        </p:spPr>
        <p:txBody>
          <a:bodyPr lIns="0" tIns="0" rIns="0" bIns="0" rtlCol="0" anchor="t">
            <a:spAutoFit/>
          </a:bodyPr>
          <a:lstStyle/>
          <a:p>
            <a:pPr algn="ctr">
              <a:lnSpc>
                <a:spcPts val="3022"/>
              </a:lnSpc>
              <a:spcBef>
                <a:spcPct val="0"/>
              </a:spcBef>
            </a:pPr>
            <a:r>
              <a:rPr lang="en-US" sz="2158">
                <a:solidFill>
                  <a:srgbClr val="000000"/>
                </a:solidFill>
                <a:latin typeface="TS Qamus"/>
                <a:ea typeface="TS Qamus"/>
                <a:cs typeface="TS Qamus"/>
                <a:sym typeface="TS Qamus"/>
              </a:rPr>
              <a:t>• Soutien de la Ville de Paris.</a:t>
            </a:r>
          </a:p>
          <a:p>
            <a:pPr algn="ctr">
              <a:lnSpc>
                <a:spcPts val="3022"/>
              </a:lnSpc>
              <a:spcBef>
                <a:spcPct val="0"/>
              </a:spcBef>
            </a:pPr>
            <a:endParaRPr lang="en-US" sz="2158">
              <a:solidFill>
                <a:srgbClr val="000000"/>
              </a:solidFill>
              <a:latin typeface="TS Qamus"/>
              <a:ea typeface="TS Qamus"/>
              <a:cs typeface="TS Qamus"/>
              <a:sym typeface="TS Qamus"/>
            </a:endParaRPr>
          </a:p>
          <a:p>
            <a:pPr algn="ctr">
              <a:lnSpc>
                <a:spcPts val="3022"/>
              </a:lnSpc>
              <a:spcBef>
                <a:spcPct val="0"/>
              </a:spcBef>
            </a:pPr>
            <a:r>
              <a:rPr lang="en-US" sz="2158">
                <a:solidFill>
                  <a:srgbClr val="000000"/>
                </a:solidFill>
                <a:latin typeface="TS Qamus"/>
                <a:ea typeface="TS Qamus"/>
                <a:cs typeface="TS Qamus"/>
                <a:sym typeface="TS Qamus"/>
              </a:rPr>
              <a:t> • Patrimoine important en logement social.</a:t>
            </a:r>
          </a:p>
          <a:p>
            <a:pPr algn="ctr">
              <a:lnSpc>
                <a:spcPts val="3022"/>
              </a:lnSpc>
              <a:spcBef>
                <a:spcPct val="0"/>
              </a:spcBef>
            </a:pPr>
            <a:endParaRPr lang="en-US" sz="2158">
              <a:solidFill>
                <a:srgbClr val="000000"/>
              </a:solidFill>
              <a:latin typeface="TS Qamus"/>
              <a:ea typeface="TS Qamus"/>
              <a:cs typeface="TS Qamus"/>
              <a:sym typeface="TS Qamus"/>
            </a:endParaRPr>
          </a:p>
          <a:p>
            <a:pPr algn="ctr">
              <a:lnSpc>
                <a:spcPts val="3022"/>
              </a:lnSpc>
              <a:spcBef>
                <a:spcPct val="0"/>
              </a:spcBef>
            </a:pPr>
            <a:r>
              <a:rPr lang="en-US" sz="2158">
                <a:solidFill>
                  <a:srgbClr val="000000"/>
                </a:solidFill>
                <a:latin typeface="TS Qamus"/>
                <a:ea typeface="TS Qamus"/>
                <a:cs typeface="TS Qamus"/>
                <a:sym typeface="TS Qamus"/>
              </a:rPr>
              <a:t> • Mission sociale claire et légitime.</a:t>
            </a:r>
          </a:p>
        </p:txBody>
      </p:sp>
      <p:sp>
        <p:nvSpPr>
          <p:cNvPr id="13" name="TextBox 13"/>
          <p:cNvSpPr txBox="1"/>
          <p:nvPr/>
        </p:nvSpPr>
        <p:spPr>
          <a:xfrm>
            <a:off x="2681143" y="2233184"/>
            <a:ext cx="6462857" cy="375285"/>
          </a:xfrm>
          <a:prstGeom prst="rect">
            <a:avLst/>
          </a:prstGeom>
        </p:spPr>
        <p:txBody>
          <a:bodyPr lIns="0" tIns="0" rIns="0" bIns="0" rtlCol="0" anchor="t">
            <a:spAutoFit/>
          </a:bodyPr>
          <a:lstStyle/>
          <a:p>
            <a:pPr algn="ctr">
              <a:lnSpc>
                <a:spcPts val="2940"/>
              </a:lnSpc>
              <a:spcBef>
                <a:spcPct val="0"/>
              </a:spcBef>
            </a:pPr>
            <a:r>
              <a:rPr lang="en-US" sz="2100" b="1">
                <a:solidFill>
                  <a:srgbClr val="000000"/>
                </a:solidFill>
                <a:latin typeface="TS Qamus Bold"/>
                <a:ea typeface="TS Qamus Bold"/>
                <a:cs typeface="TS Qamus Bold"/>
                <a:sym typeface="TS Qamus Bold"/>
              </a:rPr>
              <a:t>Forces :</a:t>
            </a:r>
          </a:p>
        </p:txBody>
      </p:sp>
      <p:sp>
        <p:nvSpPr>
          <p:cNvPr id="14" name="TextBox 14"/>
          <p:cNvSpPr txBox="1"/>
          <p:nvPr/>
        </p:nvSpPr>
        <p:spPr>
          <a:xfrm>
            <a:off x="9144000" y="3075291"/>
            <a:ext cx="8115300" cy="260413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TS Qamus"/>
                <a:ea typeface="TS Qamus"/>
                <a:cs typeface="TS Qamus"/>
                <a:sym typeface="TS Qamus"/>
              </a:rPr>
              <a:t>• Procédures administratives lourdes </a:t>
            </a:r>
          </a:p>
          <a:p>
            <a:pPr algn="ctr">
              <a:lnSpc>
                <a:spcPts val="2940"/>
              </a:lnSpc>
              <a:spcBef>
                <a:spcPct val="0"/>
              </a:spcBef>
            </a:pPr>
            <a:endParaRPr lang="en-US" sz="2100">
              <a:solidFill>
                <a:srgbClr val="000000"/>
              </a:solidFill>
              <a:latin typeface="TS Qamus"/>
              <a:ea typeface="TS Qamus"/>
              <a:cs typeface="TS Qamus"/>
              <a:sym typeface="TS Qamus"/>
            </a:endParaRPr>
          </a:p>
          <a:p>
            <a:pPr algn="ctr">
              <a:lnSpc>
                <a:spcPts val="2940"/>
              </a:lnSpc>
              <a:spcBef>
                <a:spcPct val="0"/>
              </a:spcBef>
            </a:pPr>
            <a:r>
              <a:rPr lang="en-US" sz="2100">
                <a:solidFill>
                  <a:srgbClr val="000000"/>
                </a:solidFill>
                <a:latin typeface="TS Qamus"/>
                <a:ea typeface="TS Qamus"/>
                <a:cs typeface="TS Qamus"/>
                <a:sym typeface="TS Qamus"/>
              </a:rPr>
              <a:t> • Image publique peu connue du grand public </a:t>
            </a:r>
          </a:p>
          <a:p>
            <a:pPr algn="ctr">
              <a:lnSpc>
                <a:spcPts val="2940"/>
              </a:lnSpc>
              <a:spcBef>
                <a:spcPct val="0"/>
              </a:spcBef>
            </a:pPr>
            <a:endParaRPr lang="en-US" sz="2100">
              <a:solidFill>
                <a:srgbClr val="000000"/>
              </a:solidFill>
              <a:latin typeface="TS Qamus"/>
              <a:ea typeface="TS Qamus"/>
              <a:cs typeface="TS Qamus"/>
              <a:sym typeface="TS Qamus"/>
            </a:endParaRPr>
          </a:p>
          <a:p>
            <a:pPr algn="ctr">
              <a:lnSpc>
                <a:spcPts val="2940"/>
              </a:lnSpc>
              <a:spcBef>
                <a:spcPct val="0"/>
              </a:spcBef>
            </a:pPr>
            <a:r>
              <a:rPr lang="en-US" sz="2100">
                <a:solidFill>
                  <a:srgbClr val="000000"/>
                </a:solidFill>
                <a:latin typeface="TS Qamus"/>
                <a:ea typeface="TS Qamus"/>
                <a:cs typeface="TS Qamus"/>
                <a:sym typeface="TS Qamus"/>
              </a:rPr>
              <a:t> • Patrimoine vieillissant nécessitant des rénovations importantes.</a:t>
            </a:r>
          </a:p>
          <a:p>
            <a:pPr algn="ctr">
              <a:lnSpc>
                <a:spcPts val="2940"/>
              </a:lnSpc>
              <a:spcBef>
                <a:spcPct val="0"/>
              </a:spcBef>
            </a:pPr>
            <a:endParaRPr lang="en-US" sz="2100">
              <a:solidFill>
                <a:srgbClr val="000000"/>
              </a:solidFill>
              <a:latin typeface="TS Qamus"/>
              <a:ea typeface="TS Qamus"/>
              <a:cs typeface="TS Qamus"/>
              <a:sym typeface="TS Qamus"/>
            </a:endParaRPr>
          </a:p>
        </p:txBody>
      </p:sp>
      <p:sp>
        <p:nvSpPr>
          <p:cNvPr id="15" name="TextBox 15"/>
          <p:cNvSpPr txBox="1"/>
          <p:nvPr/>
        </p:nvSpPr>
        <p:spPr>
          <a:xfrm>
            <a:off x="9144000" y="2233184"/>
            <a:ext cx="6398290" cy="375285"/>
          </a:xfrm>
          <a:prstGeom prst="rect">
            <a:avLst/>
          </a:prstGeom>
        </p:spPr>
        <p:txBody>
          <a:bodyPr lIns="0" tIns="0" rIns="0" bIns="0" rtlCol="0" anchor="t">
            <a:spAutoFit/>
          </a:bodyPr>
          <a:lstStyle/>
          <a:p>
            <a:pPr algn="ctr">
              <a:lnSpc>
                <a:spcPts val="2940"/>
              </a:lnSpc>
              <a:spcBef>
                <a:spcPct val="0"/>
              </a:spcBef>
            </a:pPr>
            <a:r>
              <a:rPr lang="en-US" sz="2100" b="1">
                <a:solidFill>
                  <a:srgbClr val="000000"/>
                </a:solidFill>
                <a:latin typeface="TS Qamus Bold"/>
                <a:ea typeface="TS Qamus Bold"/>
                <a:cs typeface="TS Qamus Bold"/>
                <a:sym typeface="TS Qamus Bold"/>
              </a:rPr>
              <a:t>Faiblesses :</a:t>
            </a:r>
          </a:p>
        </p:txBody>
      </p:sp>
      <p:sp>
        <p:nvSpPr>
          <p:cNvPr id="16" name="TextBox 16"/>
          <p:cNvSpPr txBox="1"/>
          <p:nvPr/>
        </p:nvSpPr>
        <p:spPr>
          <a:xfrm>
            <a:off x="1281460" y="6729678"/>
            <a:ext cx="7862540" cy="2232660"/>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TS Qamus"/>
                <a:ea typeface="TS Qamus"/>
                <a:cs typeface="TS Qamus"/>
                <a:sym typeface="TS Qamus"/>
              </a:rPr>
              <a:t>• Financements publics </a:t>
            </a:r>
          </a:p>
          <a:p>
            <a:pPr algn="ctr">
              <a:lnSpc>
                <a:spcPts val="2940"/>
              </a:lnSpc>
              <a:spcBef>
                <a:spcPct val="0"/>
              </a:spcBef>
            </a:pPr>
            <a:endParaRPr lang="en-US" sz="2100">
              <a:solidFill>
                <a:srgbClr val="000000"/>
              </a:solidFill>
              <a:latin typeface="TS Qamus"/>
              <a:ea typeface="TS Qamus"/>
              <a:cs typeface="TS Qamus"/>
              <a:sym typeface="TS Qamus"/>
            </a:endParaRPr>
          </a:p>
          <a:p>
            <a:pPr algn="ctr">
              <a:lnSpc>
                <a:spcPts val="2940"/>
              </a:lnSpc>
              <a:spcBef>
                <a:spcPct val="0"/>
              </a:spcBef>
            </a:pPr>
            <a:r>
              <a:rPr lang="en-US" sz="2100">
                <a:solidFill>
                  <a:srgbClr val="000000"/>
                </a:solidFill>
                <a:latin typeface="TS Qamus"/>
                <a:ea typeface="TS Qamus"/>
                <a:cs typeface="TS Qamus"/>
                <a:sym typeface="TS Qamus"/>
              </a:rPr>
              <a:t> • Forte demande en logement social à Paris.</a:t>
            </a:r>
          </a:p>
          <a:p>
            <a:pPr algn="ctr">
              <a:lnSpc>
                <a:spcPts val="2940"/>
              </a:lnSpc>
              <a:spcBef>
                <a:spcPct val="0"/>
              </a:spcBef>
            </a:pPr>
            <a:endParaRPr lang="en-US" sz="2100">
              <a:solidFill>
                <a:srgbClr val="000000"/>
              </a:solidFill>
              <a:latin typeface="TS Qamus"/>
              <a:ea typeface="TS Qamus"/>
              <a:cs typeface="TS Qamus"/>
              <a:sym typeface="TS Qamus"/>
            </a:endParaRPr>
          </a:p>
          <a:p>
            <a:pPr algn="ctr">
              <a:lnSpc>
                <a:spcPts val="2940"/>
              </a:lnSpc>
              <a:spcBef>
                <a:spcPct val="0"/>
              </a:spcBef>
            </a:pPr>
            <a:r>
              <a:rPr lang="en-US" sz="2100">
                <a:solidFill>
                  <a:srgbClr val="000000"/>
                </a:solidFill>
                <a:latin typeface="TS Qamus"/>
                <a:ea typeface="TS Qamus"/>
                <a:cs typeface="TS Qamus"/>
                <a:sym typeface="TS Qamus"/>
              </a:rPr>
              <a:t> • Évolutions sociétales favorisant la mixité et l’habitat durable.</a:t>
            </a:r>
          </a:p>
        </p:txBody>
      </p:sp>
      <p:sp>
        <p:nvSpPr>
          <p:cNvPr id="17" name="TextBox 17"/>
          <p:cNvSpPr txBox="1"/>
          <p:nvPr/>
        </p:nvSpPr>
        <p:spPr>
          <a:xfrm>
            <a:off x="2456631" y="6010539"/>
            <a:ext cx="6687369" cy="375285"/>
          </a:xfrm>
          <a:prstGeom prst="rect">
            <a:avLst/>
          </a:prstGeom>
        </p:spPr>
        <p:txBody>
          <a:bodyPr lIns="0" tIns="0" rIns="0" bIns="0" rtlCol="0" anchor="t">
            <a:spAutoFit/>
          </a:bodyPr>
          <a:lstStyle/>
          <a:p>
            <a:pPr algn="ctr">
              <a:lnSpc>
                <a:spcPts val="2940"/>
              </a:lnSpc>
              <a:spcBef>
                <a:spcPct val="0"/>
              </a:spcBef>
            </a:pPr>
            <a:r>
              <a:rPr lang="en-US" sz="2100" b="1">
                <a:solidFill>
                  <a:srgbClr val="000000"/>
                </a:solidFill>
                <a:latin typeface="TS Qamus Bold"/>
                <a:ea typeface="TS Qamus Bold"/>
                <a:cs typeface="TS Qamus Bold"/>
                <a:sym typeface="TS Qamus Bold"/>
              </a:rPr>
              <a:t>Opportunités :</a:t>
            </a:r>
          </a:p>
        </p:txBody>
      </p:sp>
      <p:sp>
        <p:nvSpPr>
          <p:cNvPr id="18" name="TextBox 18"/>
          <p:cNvSpPr txBox="1"/>
          <p:nvPr/>
        </p:nvSpPr>
        <p:spPr>
          <a:xfrm>
            <a:off x="9451342" y="6729678"/>
            <a:ext cx="7807958" cy="260413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TS Qamus"/>
                <a:ea typeface="TS Qamus"/>
                <a:cs typeface="TS Qamus"/>
                <a:sym typeface="TS Qamus"/>
              </a:rPr>
              <a:t> •   Hausse des coûts, baisse des aides publiques.</a:t>
            </a:r>
          </a:p>
          <a:p>
            <a:pPr algn="ctr">
              <a:lnSpc>
                <a:spcPts val="2940"/>
              </a:lnSpc>
              <a:spcBef>
                <a:spcPct val="0"/>
              </a:spcBef>
            </a:pPr>
            <a:endParaRPr lang="en-US" sz="2100">
              <a:solidFill>
                <a:srgbClr val="000000"/>
              </a:solidFill>
              <a:latin typeface="TS Qamus"/>
              <a:ea typeface="TS Qamus"/>
              <a:cs typeface="TS Qamus"/>
              <a:sym typeface="TS Qamus"/>
            </a:endParaRPr>
          </a:p>
          <a:p>
            <a:pPr algn="ctr">
              <a:lnSpc>
                <a:spcPts val="2940"/>
              </a:lnSpc>
              <a:spcBef>
                <a:spcPct val="0"/>
              </a:spcBef>
            </a:pPr>
            <a:r>
              <a:rPr lang="en-US" sz="2100">
                <a:solidFill>
                  <a:srgbClr val="000000"/>
                </a:solidFill>
                <a:latin typeface="TS Qamus"/>
                <a:ea typeface="TS Qamus"/>
                <a:cs typeface="TS Qamus"/>
                <a:sym typeface="TS Qamus"/>
              </a:rPr>
              <a:t> •    Pression politique et médiatique pour répondre à la crise du logement.</a:t>
            </a:r>
          </a:p>
          <a:p>
            <a:pPr algn="ctr">
              <a:lnSpc>
                <a:spcPts val="2940"/>
              </a:lnSpc>
              <a:spcBef>
                <a:spcPct val="0"/>
              </a:spcBef>
            </a:pPr>
            <a:endParaRPr lang="en-US" sz="2100">
              <a:solidFill>
                <a:srgbClr val="000000"/>
              </a:solidFill>
              <a:latin typeface="TS Qamus"/>
              <a:ea typeface="TS Qamus"/>
              <a:cs typeface="TS Qamus"/>
              <a:sym typeface="TS Qamus"/>
            </a:endParaRPr>
          </a:p>
          <a:p>
            <a:pPr algn="ctr">
              <a:lnSpc>
                <a:spcPts val="2940"/>
              </a:lnSpc>
              <a:spcBef>
                <a:spcPct val="0"/>
              </a:spcBef>
            </a:pPr>
            <a:r>
              <a:rPr lang="en-US" sz="2100">
                <a:solidFill>
                  <a:srgbClr val="000000"/>
                </a:solidFill>
                <a:latin typeface="TS Qamus"/>
                <a:ea typeface="TS Qamus"/>
                <a:cs typeface="TS Qamus"/>
                <a:sym typeface="TS Qamus"/>
              </a:rPr>
              <a:t>    • Concurrence indirecte d’autres bailleurs sociaux et investisseurs privés </a:t>
            </a:r>
          </a:p>
        </p:txBody>
      </p:sp>
      <p:sp>
        <p:nvSpPr>
          <p:cNvPr id="19" name="TextBox 19"/>
          <p:cNvSpPr txBox="1"/>
          <p:nvPr/>
        </p:nvSpPr>
        <p:spPr>
          <a:xfrm>
            <a:off x="9144000" y="6010539"/>
            <a:ext cx="6398290" cy="375285"/>
          </a:xfrm>
          <a:prstGeom prst="rect">
            <a:avLst/>
          </a:prstGeom>
        </p:spPr>
        <p:txBody>
          <a:bodyPr lIns="0" tIns="0" rIns="0" bIns="0" rtlCol="0" anchor="t">
            <a:spAutoFit/>
          </a:bodyPr>
          <a:lstStyle/>
          <a:p>
            <a:pPr algn="ctr">
              <a:lnSpc>
                <a:spcPts val="2940"/>
              </a:lnSpc>
              <a:spcBef>
                <a:spcPct val="0"/>
              </a:spcBef>
            </a:pPr>
            <a:r>
              <a:rPr lang="en-US" sz="2100" b="1">
                <a:solidFill>
                  <a:srgbClr val="000000"/>
                </a:solidFill>
                <a:latin typeface="TS Qamus Bold"/>
                <a:ea typeface="TS Qamus Bold"/>
                <a:cs typeface="TS Qamus Bold"/>
                <a:sym typeface="TS Qamus Bold"/>
              </a:rPr>
              <a:t>Menaces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028700" y="63701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Freeform 3"/>
          <p:cNvSpPr/>
          <p:nvPr/>
        </p:nvSpPr>
        <p:spPr>
          <a:xfrm>
            <a:off x="1435692" y="1952029"/>
            <a:ext cx="15416616" cy="7951802"/>
          </a:xfrm>
          <a:custGeom>
            <a:avLst/>
            <a:gdLst/>
            <a:ahLst/>
            <a:cxnLst/>
            <a:rect l="l" t="t" r="r" b="b"/>
            <a:pathLst>
              <a:path w="15416616" h="7951802">
                <a:moveTo>
                  <a:pt x="0" y="0"/>
                </a:moveTo>
                <a:lnTo>
                  <a:pt x="15416616" y="0"/>
                </a:lnTo>
                <a:lnTo>
                  <a:pt x="15416616" y="7951802"/>
                </a:lnTo>
                <a:lnTo>
                  <a:pt x="0" y="7951802"/>
                </a:lnTo>
                <a:lnTo>
                  <a:pt x="0" y="0"/>
                </a:lnTo>
                <a:close/>
              </a:path>
            </a:pathLst>
          </a:custGeom>
          <a:blipFill>
            <a:blip r:embed="rId3"/>
            <a:stretch>
              <a:fillRect l="-290" t="-675" b="-675"/>
            </a:stretch>
          </a:blipFill>
        </p:spPr>
        <p:txBody>
          <a:bodyPr/>
          <a:lstStyle/>
          <a:p>
            <a:endParaRPr lang="fr-FR"/>
          </a:p>
        </p:txBody>
      </p:sp>
      <p:sp>
        <p:nvSpPr>
          <p:cNvPr id="4" name="Freeform 4"/>
          <p:cNvSpPr/>
          <p:nvPr/>
        </p:nvSpPr>
        <p:spPr>
          <a:xfrm rot="2318620">
            <a:off x="-1369251" y="7605877"/>
            <a:ext cx="6816687" cy="4114800"/>
          </a:xfrm>
          <a:custGeom>
            <a:avLst/>
            <a:gdLst/>
            <a:ahLst/>
            <a:cxnLst/>
            <a:rect l="l" t="t" r="r" b="b"/>
            <a:pathLst>
              <a:path w="6816687" h="4114800">
                <a:moveTo>
                  <a:pt x="0" y="0"/>
                </a:moveTo>
                <a:lnTo>
                  <a:pt x="6816686" y="0"/>
                </a:lnTo>
                <a:lnTo>
                  <a:pt x="681668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5" name="Group 5"/>
          <p:cNvGrpSpPr/>
          <p:nvPr/>
        </p:nvGrpSpPr>
        <p:grpSpPr>
          <a:xfrm>
            <a:off x="1728214" y="4492540"/>
            <a:ext cx="2036505" cy="4314349"/>
            <a:chOff x="0" y="0"/>
            <a:chExt cx="536364" cy="1136289"/>
          </a:xfrm>
        </p:grpSpPr>
        <p:sp>
          <p:nvSpPr>
            <p:cNvPr id="6" name="Freeform 6"/>
            <p:cNvSpPr/>
            <p:nvPr/>
          </p:nvSpPr>
          <p:spPr>
            <a:xfrm>
              <a:off x="0" y="0"/>
              <a:ext cx="536364" cy="1136289"/>
            </a:xfrm>
            <a:custGeom>
              <a:avLst/>
              <a:gdLst/>
              <a:ahLst/>
              <a:cxnLst/>
              <a:rect l="l" t="t" r="r" b="b"/>
              <a:pathLst>
                <a:path w="536364" h="1136289">
                  <a:moveTo>
                    <a:pt x="0" y="0"/>
                  </a:moveTo>
                  <a:lnTo>
                    <a:pt x="536364" y="0"/>
                  </a:lnTo>
                  <a:lnTo>
                    <a:pt x="536364" y="1136289"/>
                  </a:lnTo>
                  <a:lnTo>
                    <a:pt x="0" y="1136289"/>
                  </a:lnTo>
                  <a:close/>
                </a:path>
              </a:pathLst>
            </a:custGeom>
            <a:solidFill>
              <a:srgbClr val="FFFFFF"/>
            </a:solidFill>
          </p:spPr>
          <p:txBody>
            <a:bodyPr/>
            <a:lstStyle/>
            <a:p>
              <a:endParaRPr lang="fr-FR"/>
            </a:p>
          </p:txBody>
        </p:sp>
        <p:sp>
          <p:nvSpPr>
            <p:cNvPr id="7" name="TextBox 7"/>
            <p:cNvSpPr txBox="1"/>
            <p:nvPr/>
          </p:nvSpPr>
          <p:spPr>
            <a:xfrm>
              <a:off x="0" y="-38100"/>
              <a:ext cx="536364" cy="1174389"/>
            </a:xfrm>
            <a:prstGeom prst="rect">
              <a:avLst/>
            </a:prstGeom>
          </p:spPr>
          <p:txBody>
            <a:bodyPr lIns="50800" tIns="50800" rIns="50800" bIns="50800" rtlCol="0" anchor="ctr"/>
            <a:lstStyle/>
            <a:p>
              <a:pPr algn="ctr">
                <a:lnSpc>
                  <a:spcPts val="2940"/>
                </a:lnSpc>
              </a:pPr>
              <a:endParaRPr/>
            </a:p>
          </p:txBody>
        </p:sp>
      </p:grpSp>
      <p:sp>
        <p:nvSpPr>
          <p:cNvPr id="8" name="TextBox 8"/>
          <p:cNvSpPr txBox="1"/>
          <p:nvPr/>
        </p:nvSpPr>
        <p:spPr>
          <a:xfrm>
            <a:off x="1010528" y="723019"/>
            <a:ext cx="6076072" cy="998030"/>
          </a:xfrm>
          <a:prstGeom prst="rect">
            <a:avLst/>
          </a:prstGeom>
        </p:spPr>
        <p:txBody>
          <a:bodyPr wrap="square" lIns="0" tIns="0" rIns="0" bIns="0" rtlCol="0" anchor="t">
            <a:spAutoFit/>
          </a:bodyPr>
          <a:lstStyle/>
          <a:p>
            <a:pPr algn="ctr">
              <a:lnSpc>
                <a:spcPts val="8400"/>
              </a:lnSpc>
              <a:spcBef>
                <a:spcPct val="0"/>
              </a:spcBef>
            </a:pPr>
            <a:r>
              <a:rPr lang="en-US" sz="6000" b="1" dirty="0">
                <a:solidFill>
                  <a:srgbClr val="000000"/>
                </a:solidFill>
                <a:latin typeface="TS Qamus Bold"/>
                <a:ea typeface="TS Qamus Bold"/>
                <a:cs typeface="TS Qamus Bold"/>
                <a:sym typeface="TS Qamus Bold"/>
              </a:rPr>
              <a:t>P.E.S.T.E.L</a:t>
            </a:r>
          </a:p>
        </p:txBody>
      </p:sp>
      <p:grpSp>
        <p:nvGrpSpPr>
          <p:cNvPr id="9" name="Group 9"/>
          <p:cNvGrpSpPr/>
          <p:nvPr/>
        </p:nvGrpSpPr>
        <p:grpSpPr>
          <a:xfrm>
            <a:off x="4247785" y="4492540"/>
            <a:ext cx="2036505" cy="4984303"/>
            <a:chOff x="0" y="0"/>
            <a:chExt cx="536364" cy="1312738"/>
          </a:xfrm>
        </p:grpSpPr>
        <p:sp>
          <p:nvSpPr>
            <p:cNvPr id="10" name="Freeform 10"/>
            <p:cNvSpPr/>
            <p:nvPr/>
          </p:nvSpPr>
          <p:spPr>
            <a:xfrm>
              <a:off x="0" y="0"/>
              <a:ext cx="536364" cy="1312738"/>
            </a:xfrm>
            <a:custGeom>
              <a:avLst/>
              <a:gdLst/>
              <a:ahLst/>
              <a:cxnLst/>
              <a:rect l="l" t="t" r="r" b="b"/>
              <a:pathLst>
                <a:path w="536364" h="1312738">
                  <a:moveTo>
                    <a:pt x="0" y="0"/>
                  </a:moveTo>
                  <a:lnTo>
                    <a:pt x="536364" y="0"/>
                  </a:lnTo>
                  <a:lnTo>
                    <a:pt x="536364" y="1312738"/>
                  </a:lnTo>
                  <a:lnTo>
                    <a:pt x="0" y="1312738"/>
                  </a:lnTo>
                  <a:close/>
                </a:path>
              </a:pathLst>
            </a:custGeom>
            <a:solidFill>
              <a:srgbClr val="FFFFFF"/>
            </a:solidFill>
          </p:spPr>
          <p:txBody>
            <a:bodyPr/>
            <a:lstStyle/>
            <a:p>
              <a:endParaRPr lang="fr-FR"/>
            </a:p>
          </p:txBody>
        </p:sp>
        <p:sp>
          <p:nvSpPr>
            <p:cNvPr id="11" name="TextBox 11"/>
            <p:cNvSpPr txBox="1"/>
            <p:nvPr/>
          </p:nvSpPr>
          <p:spPr>
            <a:xfrm>
              <a:off x="0" y="-38100"/>
              <a:ext cx="536364" cy="1350838"/>
            </a:xfrm>
            <a:prstGeom prst="rect">
              <a:avLst/>
            </a:prstGeom>
          </p:spPr>
          <p:txBody>
            <a:bodyPr lIns="50800" tIns="50800" rIns="50800" bIns="50800" rtlCol="0" anchor="ctr"/>
            <a:lstStyle/>
            <a:p>
              <a:pPr algn="ctr">
                <a:lnSpc>
                  <a:spcPts val="2940"/>
                </a:lnSpc>
              </a:pPr>
              <a:endParaRPr/>
            </a:p>
          </p:txBody>
        </p:sp>
      </p:grpSp>
      <p:sp>
        <p:nvSpPr>
          <p:cNvPr id="12" name="Freeform 12"/>
          <p:cNvSpPr/>
          <p:nvPr/>
        </p:nvSpPr>
        <p:spPr>
          <a:xfrm rot="-2047220">
            <a:off x="3690139" y="8228887"/>
            <a:ext cx="3442223" cy="3661939"/>
          </a:xfrm>
          <a:custGeom>
            <a:avLst/>
            <a:gdLst/>
            <a:ahLst/>
            <a:cxnLst/>
            <a:rect l="l" t="t" r="r" b="b"/>
            <a:pathLst>
              <a:path w="3442223" h="3661939">
                <a:moveTo>
                  <a:pt x="0" y="0"/>
                </a:moveTo>
                <a:lnTo>
                  <a:pt x="3442223" y="0"/>
                </a:lnTo>
                <a:lnTo>
                  <a:pt x="3442223" y="3661940"/>
                </a:lnTo>
                <a:lnTo>
                  <a:pt x="0" y="36619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13" name="Group 13"/>
          <p:cNvGrpSpPr/>
          <p:nvPr/>
        </p:nvGrpSpPr>
        <p:grpSpPr>
          <a:xfrm>
            <a:off x="6770065" y="4492540"/>
            <a:ext cx="2036505" cy="4984303"/>
            <a:chOff x="0" y="0"/>
            <a:chExt cx="536364" cy="1312738"/>
          </a:xfrm>
        </p:grpSpPr>
        <p:sp>
          <p:nvSpPr>
            <p:cNvPr id="14" name="Freeform 14"/>
            <p:cNvSpPr/>
            <p:nvPr/>
          </p:nvSpPr>
          <p:spPr>
            <a:xfrm>
              <a:off x="0" y="0"/>
              <a:ext cx="536364" cy="1312738"/>
            </a:xfrm>
            <a:custGeom>
              <a:avLst/>
              <a:gdLst/>
              <a:ahLst/>
              <a:cxnLst/>
              <a:rect l="l" t="t" r="r" b="b"/>
              <a:pathLst>
                <a:path w="536364" h="1312738">
                  <a:moveTo>
                    <a:pt x="0" y="0"/>
                  </a:moveTo>
                  <a:lnTo>
                    <a:pt x="536364" y="0"/>
                  </a:lnTo>
                  <a:lnTo>
                    <a:pt x="536364" y="1312738"/>
                  </a:lnTo>
                  <a:lnTo>
                    <a:pt x="0" y="1312738"/>
                  </a:lnTo>
                  <a:close/>
                </a:path>
              </a:pathLst>
            </a:custGeom>
            <a:solidFill>
              <a:srgbClr val="FFFFFF"/>
            </a:solidFill>
          </p:spPr>
          <p:txBody>
            <a:bodyPr/>
            <a:lstStyle/>
            <a:p>
              <a:endParaRPr lang="fr-FR"/>
            </a:p>
          </p:txBody>
        </p:sp>
        <p:sp>
          <p:nvSpPr>
            <p:cNvPr id="15" name="TextBox 15"/>
            <p:cNvSpPr txBox="1"/>
            <p:nvPr/>
          </p:nvSpPr>
          <p:spPr>
            <a:xfrm>
              <a:off x="0" y="-38100"/>
              <a:ext cx="536364" cy="1350838"/>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9292346" y="4492540"/>
            <a:ext cx="2036505" cy="4984303"/>
            <a:chOff x="0" y="0"/>
            <a:chExt cx="536364" cy="1312738"/>
          </a:xfrm>
        </p:grpSpPr>
        <p:sp>
          <p:nvSpPr>
            <p:cNvPr id="17" name="Freeform 17"/>
            <p:cNvSpPr/>
            <p:nvPr/>
          </p:nvSpPr>
          <p:spPr>
            <a:xfrm>
              <a:off x="0" y="0"/>
              <a:ext cx="536364" cy="1312738"/>
            </a:xfrm>
            <a:custGeom>
              <a:avLst/>
              <a:gdLst/>
              <a:ahLst/>
              <a:cxnLst/>
              <a:rect l="l" t="t" r="r" b="b"/>
              <a:pathLst>
                <a:path w="536364" h="1312738">
                  <a:moveTo>
                    <a:pt x="0" y="0"/>
                  </a:moveTo>
                  <a:lnTo>
                    <a:pt x="536364" y="0"/>
                  </a:lnTo>
                  <a:lnTo>
                    <a:pt x="536364" y="1312738"/>
                  </a:lnTo>
                  <a:lnTo>
                    <a:pt x="0" y="1312738"/>
                  </a:lnTo>
                  <a:close/>
                </a:path>
              </a:pathLst>
            </a:custGeom>
            <a:solidFill>
              <a:srgbClr val="FFFFFF"/>
            </a:solidFill>
          </p:spPr>
          <p:txBody>
            <a:bodyPr/>
            <a:lstStyle/>
            <a:p>
              <a:endParaRPr lang="fr-FR"/>
            </a:p>
          </p:txBody>
        </p:sp>
        <p:sp>
          <p:nvSpPr>
            <p:cNvPr id="18" name="TextBox 18"/>
            <p:cNvSpPr txBox="1"/>
            <p:nvPr/>
          </p:nvSpPr>
          <p:spPr>
            <a:xfrm>
              <a:off x="0" y="-38100"/>
              <a:ext cx="536364" cy="1350838"/>
            </a:xfrm>
            <a:prstGeom prst="rect">
              <a:avLst/>
            </a:prstGeom>
          </p:spPr>
          <p:txBody>
            <a:bodyPr lIns="50800" tIns="50800" rIns="50800" bIns="50800" rtlCol="0" anchor="ctr"/>
            <a:lstStyle/>
            <a:p>
              <a:pPr algn="ctr">
                <a:lnSpc>
                  <a:spcPts val="2940"/>
                </a:lnSpc>
              </a:pPr>
              <a:endParaRPr/>
            </a:p>
          </p:txBody>
        </p:sp>
      </p:grpSp>
      <p:grpSp>
        <p:nvGrpSpPr>
          <p:cNvPr id="19" name="Group 19"/>
          <p:cNvGrpSpPr/>
          <p:nvPr/>
        </p:nvGrpSpPr>
        <p:grpSpPr>
          <a:xfrm>
            <a:off x="11970665" y="4678974"/>
            <a:ext cx="2036505" cy="4984303"/>
            <a:chOff x="0" y="0"/>
            <a:chExt cx="536364" cy="1312738"/>
          </a:xfrm>
        </p:grpSpPr>
        <p:sp>
          <p:nvSpPr>
            <p:cNvPr id="20" name="Freeform 20"/>
            <p:cNvSpPr/>
            <p:nvPr/>
          </p:nvSpPr>
          <p:spPr>
            <a:xfrm>
              <a:off x="0" y="0"/>
              <a:ext cx="536364" cy="1312738"/>
            </a:xfrm>
            <a:custGeom>
              <a:avLst/>
              <a:gdLst/>
              <a:ahLst/>
              <a:cxnLst/>
              <a:rect l="l" t="t" r="r" b="b"/>
              <a:pathLst>
                <a:path w="536364" h="1312738">
                  <a:moveTo>
                    <a:pt x="0" y="0"/>
                  </a:moveTo>
                  <a:lnTo>
                    <a:pt x="536364" y="0"/>
                  </a:lnTo>
                  <a:lnTo>
                    <a:pt x="536364" y="1312738"/>
                  </a:lnTo>
                  <a:lnTo>
                    <a:pt x="0" y="1312738"/>
                  </a:lnTo>
                  <a:close/>
                </a:path>
              </a:pathLst>
            </a:custGeom>
            <a:solidFill>
              <a:srgbClr val="FFFFFF"/>
            </a:solidFill>
          </p:spPr>
          <p:txBody>
            <a:bodyPr/>
            <a:lstStyle/>
            <a:p>
              <a:endParaRPr lang="fr-FR"/>
            </a:p>
          </p:txBody>
        </p:sp>
        <p:sp>
          <p:nvSpPr>
            <p:cNvPr id="21" name="TextBox 21"/>
            <p:cNvSpPr txBox="1"/>
            <p:nvPr/>
          </p:nvSpPr>
          <p:spPr>
            <a:xfrm>
              <a:off x="0" y="-38100"/>
              <a:ext cx="536364" cy="1350838"/>
            </a:xfrm>
            <a:prstGeom prst="rect">
              <a:avLst/>
            </a:prstGeom>
          </p:spPr>
          <p:txBody>
            <a:bodyPr lIns="50800" tIns="50800" rIns="50800" bIns="50800" rtlCol="0" anchor="ctr"/>
            <a:lstStyle/>
            <a:p>
              <a:pPr algn="ctr">
                <a:lnSpc>
                  <a:spcPts val="2940"/>
                </a:lnSpc>
              </a:pPr>
              <a:endParaRPr/>
            </a:p>
          </p:txBody>
        </p:sp>
      </p:grpSp>
      <p:grpSp>
        <p:nvGrpSpPr>
          <p:cNvPr id="22" name="Group 22"/>
          <p:cNvGrpSpPr/>
          <p:nvPr/>
        </p:nvGrpSpPr>
        <p:grpSpPr>
          <a:xfrm>
            <a:off x="14492946" y="4492540"/>
            <a:ext cx="2036505" cy="4984303"/>
            <a:chOff x="0" y="0"/>
            <a:chExt cx="536364" cy="1312738"/>
          </a:xfrm>
        </p:grpSpPr>
        <p:sp>
          <p:nvSpPr>
            <p:cNvPr id="23" name="Freeform 23"/>
            <p:cNvSpPr/>
            <p:nvPr/>
          </p:nvSpPr>
          <p:spPr>
            <a:xfrm>
              <a:off x="0" y="0"/>
              <a:ext cx="536364" cy="1312738"/>
            </a:xfrm>
            <a:custGeom>
              <a:avLst/>
              <a:gdLst/>
              <a:ahLst/>
              <a:cxnLst/>
              <a:rect l="l" t="t" r="r" b="b"/>
              <a:pathLst>
                <a:path w="536364" h="1312738">
                  <a:moveTo>
                    <a:pt x="0" y="0"/>
                  </a:moveTo>
                  <a:lnTo>
                    <a:pt x="536364" y="0"/>
                  </a:lnTo>
                  <a:lnTo>
                    <a:pt x="536364" y="1312738"/>
                  </a:lnTo>
                  <a:lnTo>
                    <a:pt x="0" y="1312738"/>
                  </a:lnTo>
                  <a:close/>
                </a:path>
              </a:pathLst>
            </a:custGeom>
            <a:solidFill>
              <a:srgbClr val="FFFFFF"/>
            </a:solidFill>
          </p:spPr>
          <p:txBody>
            <a:bodyPr/>
            <a:lstStyle/>
            <a:p>
              <a:endParaRPr lang="fr-FR"/>
            </a:p>
          </p:txBody>
        </p:sp>
        <p:sp>
          <p:nvSpPr>
            <p:cNvPr id="24" name="TextBox 24"/>
            <p:cNvSpPr txBox="1"/>
            <p:nvPr/>
          </p:nvSpPr>
          <p:spPr>
            <a:xfrm>
              <a:off x="0" y="-38100"/>
              <a:ext cx="536364" cy="1350838"/>
            </a:xfrm>
            <a:prstGeom prst="rect">
              <a:avLst/>
            </a:prstGeom>
          </p:spPr>
          <p:txBody>
            <a:bodyPr lIns="50800" tIns="50800" rIns="50800" bIns="50800" rtlCol="0" anchor="ctr"/>
            <a:lstStyle/>
            <a:p>
              <a:pPr algn="ctr">
                <a:lnSpc>
                  <a:spcPts val="2940"/>
                </a:lnSpc>
              </a:pPr>
              <a:endParaRPr/>
            </a:p>
          </p:txBody>
        </p:sp>
      </p:grpSp>
      <p:sp>
        <p:nvSpPr>
          <p:cNvPr id="25" name="Freeform 25"/>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8"/>
            <a:stretch>
              <a:fillRect/>
            </a:stretch>
          </a:blipFill>
        </p:spPr>
        <p:txBody>
          <a:bodyPr/>
          <a:lstStyle/>
          <a:p>
            <a:endParaRPr lang="fr-FR"/>
          </a:p>
        </p:txBody>
      </p:sp>
      <p:sp>
        <p:nvSpPr>
          <p:cNvPr id="26" name="TextBox 26"/>
          <p:cNvSpPr txBox="1"/>
          <p:nvPr/>
        </p:nvSpPr>
        <p:spPr>
          <a:xfrm>
            <a:off x="1728214" y="4463965"/>
            <a:ext cx="2175296" cy="3233420"/>
          </a:xfrm>
          <a:prstGeom prst="rect">
            <a:avLst/>
          </a:prstGeom>
        </p:spPr>
        <p:txBody>
          <a:bodyPr lIns="0" tIns="0" rIns="0" bIns="0" rtlCol="0" anchor="t">
            <a:spAutoFit/>
          </a:bodyPr>
          <a:lstStyle/>
          <a:p>
            <a:pPr algn="ctr">
              <a:lnSpc>
                <a:spcPts val="2379"/>
              </a:lnSpc>
              <a:spcBef>
                <a:spcPct val="0"/>
              </a:spcBef>
            </a:pPr>
            <a:r>
              <a:rPr lang="en-US" sz="1699">
                <a:solidFill>
                  <a:srgbClr val="000000"/>
                </a:solidFill>
                <a:latin typeface="Open Sans"/>
                <a:ea typeface="Open Sans"/>
                <a:cs typeface="Open Sans"/>
                <a:sym typeface="Open Sans"/>
              </a:rPr>
              <a:t> • Forte dépendance de l’État </a:t>
            </a:r>
          </a:p>
          <a:p>
            <a:pPr algn="ctr">
              <a:lnSpc>
                <a:spcPts val="2379"/>
              </a:lnSpc>
              <a:spcBef>
                <a:spcPct val="0"/>
              </a:spcBef>
            </a:pPr>
            <a:endParaRPr lang="en-US" sz="1699">
              <a:solidFill>
                <a:srgbClr val="000000"/>
              </a:solidFill>
              <a:latin typeface="Open Sans"/>
              <a:ea typeface="Open Sans"/>
              <a:cs typeface="Open Sans"/>
              <a:sym typeface="Open Sans"/>
            </a:endParaRPr>
          </a:p>
          <a:p>
            <a:pPr algn="ctr">
              <a:lnSpc>
                <a:spcPts val="2379"/>
              </a:lnSpc>
              <a:spcBef>
                <a:spcPct val="0"/>
              </a:spcBef>
            </a:pPr>
            <a:r>
              <a:rPr lang="en-US" sz="1699">
                <a:solidFill>
                  <a:srgbClr val="000000"/>
                </a:solidFill>
                <a:latin typeface="Open Sans"/>
                <a:ea typeface="Open Sans"/>
                <a:cs typeface="Open Sans"/>
                <a:sym typeface="Open Sans"/>
              </a:rPr>
              <a:t> • Logement social </a:t>
            </a:r>
          </a:p>
          <a:p>
            <a:pPr algn="ctr">
              <a:lnSpc>
                <a:spcPts val="2379"/>
              </a:lnSpc>
              <a:spcBef>
                <a:spcPct val="0"/>
              </a:spcBef>
            </a:pPr>
            <a:endParaRPr lang="en-US" sz="1699">
              <a:solidFill>
                <a:srgbClr val="000000"/>
              </a:solidFill>
              <a:latin typeface="Open Sans"/>
              <a:ea typeface="Open Sans"/>
              <a:cs typeface="Open Sans"/>
              <a:sym typeface="Open Sans"/>
            </a:endParaRPr>
          </a:p>
          <a:p>
            <a:pPr algn="ctr">
              <a:lnSpc>
                <a:spcPts val="2379"/>
              </a:lnSpc>
              <a:spcBef>
                <a:spcPct val="0"/>
              </a:spcBef>
            </a:pPr>
            <a:r>
              <a:rPr lang="en-US" sz="1699">
                <a:solidFill>
                  <a:srgbClr val="000000"/>
                </a:solidFill>
                <a:latin typeface="Open Sans"/>
                <a:ea typeface="Open Sans"/>
                <a:cs typeface="Open Sans"/>
                <a:sym typeface="Open Sans"/>
              </a:rPr>
              <a:t> • Pénurie de logements </a:t>
            </a:r>
          </a:p>
          <a:p>
            <a:pPr algn="ctr">
              <a:lnSpc>
                <a:spcPts val="2379"/>
              </a:lnSpc>
              <a:spcBef>
                <a:spcPct val="0"/>
              </a:spcBef>
            </a:pPr>
            <a:endParaRPr lang="en-US" sz="1699">
              <a:solidFill>
                <a:srgbClr val="000000"/>
              </a:solidFill>
              <a:latin typeface="Open Sans"/>
              <a:ea typeface="Open Sans"/>
              <a:cs typeface="Open Sans"/>
              <a:sym typeface="Open Sans"/>
            </a:endParaRPr>
          </a:p>
          <a:p>
            <a:pPr algn="ctr">
              <a:lnSpc>
                <a:spcPts val="2379"/>
              </a:lnSpc>
              <a:spcBef>
                <a:spcPct val="0"/>
              </a:spcBef>
            </a:pPr>
            <a:r>
              <a:rPr lang="en-US" sz="1699">
                <a:solidFill>
                  <a:srgbClr val="000000"/>
                </a:solidFill>
                <a:latin typeface="Open Sans"/>
                <a:ea typeface="Open Sans"/>
                <a:cs typeface="Open Sans"/>
                <a:sym typeface="Open Sans"/>
              </a:rPr>
              <a:t> • Risques liés aux changements de majorité politique </a:t>
            </a:r>
          </a:p>
        </p:txBody>
      </p:sp>
      <p:sp>
        <p:nvSpPr>
          <p:cNvPr id="27" name="TextBox 27"/>
          <p:cNvSpPr txBox="1"/>
          <p:nvPr/>
        </p:nvSpPr>
        <p:spPr>
          <a:xfrm>
            <a:off x="4177771" y="4463965"/>
            <a:ext cx="2176534" cy="3829050"/>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Open Sans"/>
                <a:ea typeface="Open Sans"/>
                <a:cs typeface="Open Sans"/>
                <a:sym typeface="Open Sans"/>
              </a:rPr>
              <a:t>• Demande forte en logement social </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Hausse des coûts de construction / rénovation</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Réduction d’ aides publiques </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Possibilités de financements via le Plan France Relance </a:t>
            </a:r>
          </a:p>
          <a:p>
            <a:pPr algn="ctr">
              <a:lnSpc>
                <a:spcPts val="1960"/>
              </a:lnSpc>
              <a:spcBef>
                <a:spcPct val="0"/>
              </a:spcBef>
            </a:pPr>
            <a:endParaRPr lang="en-US" sz="1599">
              <a:solidFill>
                <a:srgbClr val="000000"/>
              </a:solidFill>
              <a:latin typeface="Open Sans"/>
              <a:ea typeface="Open Sans"/>
              <a:cs typeface="Open Sans"/>
              <a:sym typeface="Open Sans"/>
            </a:endParaRPr>
          </a:p>
        </p:txBody>
      </p:sp>
      <p:sp>
        <p:nvSpPr>
          <p:cNvPr id="28" name="TextBox 28"/>
          <p:cNvSpPr txBox="1"/>
          <p:nvPr/>
        </p:nvSpPr>
        <p:spPr>
          <a:xfrm>
            <a:off x="6697205" y="4463965"/>
            <a:ext cx="2307003" cy="3486785"/>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Open Sans"/>
                <a:ea typeface="Open Sans"/>
                <a:cs typeface="Open Sans"/>
                <a:sym typeface="Open Sans"/>
              </a:rPr>
              <a:t>• Vieillissement de la population </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Favorise la mixité sociale</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Sensibilité croissante de la population aux enjeux environnementaux </a:t>
            </a:r>
          </a:p>
          <a:p>
            <a:pPr algn="ctr">
              <a:lnSpc>
                <a:spcPts val="2940"/>
              </a:lnSpc>
              <a:spcBef>
                <a:spcPct val="0"/>
              </a:spcBef>
            </a:pPr>
            <a:endParaRPr lang="en-US" sz="1599">
              <a:solidFill>
                <a:srgbClr val="000000"/>
              </a:solidFill>
              <a:latin typeface="Open Sans"/>
              <a:ea typeface="Open Sans"/>
              <a:cs typeface="Open Sans"/>
              <a:sym typeface="Open Sans"/>
            </a:endParaRPr>
          </a:p>
          <a:p>
            <a:pPr algn="ctr">
              <a:lnSpc>
                <a:spcPts val="2940"/>
              </a:lnSpc>
              <a:spcBef>
                <a:spcPct val="0"/>
              </a:spcBef>
            </a:pPr>
            <a:endParaRPr lang="en-US" sz="1599">
              <a:solidFill>
                <a:srgbClr val="000000"/>
              </a:solidFill>
              <a:latin typeface="Open Sans"/>
              <a:ea typeface="Open Sans"/>
              <a:cs typeface="Open Sans"/>
              <a:sym typeface="Open Sans"/>
            </a:endParaRPr>
          </a:p>
        </p:txBody>
      </p:sp>
      <p:sp>
        <p:nvSpPr>
          <p:cNvPr id="29" name="TextBox 29"/>
          <p:cNvSpPr txBox="1"/>
          <p:nvPr/>
        </p:nvSpPr>
        <p:spPr>
          <a:xfrm>
            <a:off x="9280433" y="4463965"/>
            <a:ext cx="2204458" cy="3552825"/>
          </a:xfrm>
          <a:prstGeom prst="rect">
            <a:avLst/>
          </a:prstGeom>
        </p:spPr>
        <p:txBody>
          <a:bodyPr lIns="0" tIns="0" rIns="0" bIns="0" rtlCol="0" anchor="t">
            <a:spAutoFit/>
          </a:bodyPr>
          <a:lstStyle/>
          <a:p>
            <a:pPr algn="ctr">
              <a:lnSpc>
                <a:spcPts val="2239"/>
              </a:lnSpc>
            </a:pPr>
            <a:r>
              <a:rPr lang="en-US" sz="1599">
                <a:solidFill>
                  <a:srgbClr val="000000"/>
                </a:solidFill>
                <a:latin typeface="Open Sans"/>
                <a:ea typeface="Open Sans"/>
                <a:cs typeface="Open Sans"/>
                <a:sym typeface="Open Sans"/>
              </a:rPr>
              <a:t>• Développement du BIM</a:t>
            </a:r>
          </a:p>
          <a:p>
            <a:pPr algn="ctr">
              <a:lnSpc>
                <a:spcPts val="2239"/>
              </a:lnSpc>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Solutions digitales pour la relation client </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Matériaux bas-carbone</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Améliorer des données de gestion du patrimoine</a:t>
            </a:r>
          </a:p>
          <a:p>
            <a:pPr algn="ctr">
              <a:lnSpc>
                <a:spcPts val="1960"/>
              </a:lnSpc>
              <a:spcBef>
                <a:spcPct val="0"/>
              </a:spcBef>
            </a:pPr>
            <a:endParaRPr lang="en-US" sz="1599">
              <a:solidFill>
                <a:srgbClr val="000000"/>
              </a:solidFill>
              <a:latin typeface="Open Sans"/>
              <a:ea typeface="Open Sans"/>
              <a:cs typeface="Open Sans"/>
              <a:sym typeface="Open Sans"/>
            </a:endParaRPr>
          </a:p>
        </p:txBody>
      </p:sp>
      <p:sp>
        <p:nvSpPr>
          <p:cNvPr id="30" name="TextBox 30"/>
          <p:cNvSpPr txBox="1"/>
          <p:nvPr/>
        </p:nvSpPr>
        <p:spPr>
          <a:xfrm>
            <a:off x="11827790" y="4463965"/>
            <a:ext cx="2179380" cy="3578860"/>
          </a:xfrm>
          <a:prstGeom prst="rect">
            <a:avLst/>
          </a:prstGeom>
        </p:spPr>
        <p:txBody>
          <a:bodyPr lIns="0" tIns="0" rIns="0" bIns="0" rtlCol="0" anchor="t">
            <a:spAutoFit/>
          </a:bodyPr>
          <a:lstStyle/>
          <a:p>
            <a:pPr algn="ctr">
              <a:lnSpc>
                <a:spcPts val="2239"/>
              </a:lnSpc>
            </a:pPr>
            <a:r>
              <a:rPr lang="en-US" sz="1599">
                <a:solidFill>
                  <a:srgbClr val="000000"/>
                </a:solidFill>
                <a:latin typeface="Open Sans"/>
                <a:ea typeface="Open Sans"/>
                <a:cs typeface="Open Sans"/>
                <a:sym typeface="Open Sans"/>
              </a:rPr>
              <a:t>• Rénovation énergétique. </a:t>
            </a:r>
          </a:p>
          <a:p>
            <a:pPr algn="ctr">
              <a:lnSpc>
                <a:spcPts val="2239"/>
              </a:lnSpc>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RT 2012, RE2020, loi Climat et Résilience</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Attentes sociales et politiques précarité énergétique</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Labels environnementaux </a:t>
            </a:r>
          </a:p>
          <a:p>
            <a:pPr algn="ctr">
              <a:lnSpc>
                <a:spcPts val="2239"/>
              </a:lnSpc>
              <a:spcBef>
                <a:spcPct val="0"/>
              </a:spcBef>
            </a:pPr>
            <a:endParaRPr lang="en-US" sz="1599">
              <a:solidFill>
                <a:srgbClr val="000000"/>
              </a:solidFill>
              <a:latin typeface="Open Sans"/>
              <a:ea typeface="Open Sans"/>
              <a:cs typeface="Open Sans"/>
              <a:sym typeface="Open Sans"/>
            </a:endParaRPr>
          </a:p>
        </p:txBody>
      </p:sp>
      <p:sp>
        <p:nvSpPr>
          <p:cNvPr id="31" name="TextBox 31"/>
          <p:cNvSpPr txBox="1"/>
          <p:nvPr/>
        </p:nvSpPr>
        <p:spPr>
          <a:xfrm>
            <a:off x="14350071" y="4463965"/>
            <a:ext cx="2300125" cy="3855085"/>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Open Sans"/>
                <a:ea typeface="Open Sans"/>
                <a:cs typeface="Open Sans"/>
                <a:sym typeface="Open Sans"/>
              </a:rPr>
              <a:t>• Lois SRU, ALUR, ÉLAN.</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Droit du logement opposable (DALO)</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Normes techniques et environnementales (accessibilité handicap, performance énergétique)</a:t>
            </a:r>
          </a:p>
          <a:p>
            <a:pPr algn="ctr">
              <a:lnSpc>
                <a:spcPts val="2239"/>
              </a:lnSpc>
              <a:spcBef>
                <a:spcPct val="0"/>
              </a:spcBef>
            </a:pPr>
            <a:endParaRPr lang="en-US" sz="1599">
              <a:solidFill>
                <a:srgbClr val="000000"/>
              </a:solidFill>
              <a:latin typeface="Open Sans"/>
              <a:ea typeface="Open Sans"/>
              <a:cs typeface="Open Sans"/>
              <a:sym typeface="Open Sans"/>
            </a:endParaRPr>
          </a:p>
          <a:p>
            <a:pPr algn="ctr">
              <a:lnSpc>
                <a:spcPts val="2239"/>
              </a:lnSpc>
              <a:spcBef>
                <a:spcPct val="0"/>
              </a:spcBef>
            </a:pPr>
            <a:r>
              <a:rPr lang="en-US" sz="1599">
                <a:solidFill>
                  <a:srgbClr val="000000"/>
                </a:solidFill>
                <a:latin typeface="Open Sans"/>
                <a:ea typeface="Open Sans"/>
                <a:cs typeface="Open Sans"/>
                <a:sym typeface="Open Sans"/>
              </a:rPr>
              <a:t> • Règles pour les appels d’offres et marchés de travaux</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Freeform 3"/>
          <p:cNvSpPr/>
          <p:nvPr/>
        </p:nvSpPr>
        <p:spPr>
          <a:xfrm rot="2318620">
            <a:off x="-1369251" y="7605877"/>
            <a:ext cx="6816687" cy="4114800"/>
          </a:xfrm>
          <a:custGeom>
            <a:avLst/>
            <a:gdLst/>
            <a:ahLst/>
            <a:cxnLst/>
            <a:rect l="l" t="t" r="r" b="b"/>
            <a:pathLst>
              <a:path w="6816687" h="4114800">
                <a:moveTo>
                  <a:pt x="0" y="0"/>
                </a:moveTo>
                <a:lnTo>
                  <a:pt x="6816686" y="0"/>
                </a:lnTo>
                <a:lnTo>
                  <a:pt x="681668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rot="-2047220">
            <a:off x="3690139" y="8228887"/>
            <a:ext cx="3442223" cy="3661939"/>
          </a:xfrm>
          <a:custGeom>
            <a:avLst/>
            <a:gdLst/>
            <a:ahLst/>
            <a:cxnLst/>
            <a:rect l="l" t="t" r="r" b="b"/>
            <a:pathLst>
              <a:path w="3442223" h="3661939">
                <a:moveTo>
                  <a:pt x="0" y="0"/>
                </a:moveTo>
                <a:lnTo>
                  <a:pt x="3442223" y="0"/>
                </a:lnTo>
                <a:lnTo>
                  <a:pt x="3442223" y="3661940"/>
                </a:lnTo>
                <a:lnTo>
                  <a:pt x="0" y="36619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5" name="Group 5"/>
          <p:cNvGrpSpPr/>
          <p:nvPr/>
        </p:nvGrpSpPr>
        <p:grpSpPr>
          <a:xfrm>
            <a:off x="1262214" y="3036025"/>
            <a:ext cx="565310" cy="565310"/>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B6E50"/>
            </a:solidFill>
          </p:spPr>
          <p:txBody>
            <a:bodyPr/>
            <a:lstStyle/>
            <a:p>
              <a:endParaRPr lang="fr-FR"/>
            </a:p>
          </p:txBody>
        </p:sp>
      </p:grpSp>
      <p:grpSp>
        <p:nvGrpSpPr>
          <p:cNvPr id="7" name="Group 7"/>
          <p:cNvGrpSpPr/>
          <p:nvPr/>
        </p:nvGrpSpPr>
        <p:grpSpPr>
          <a:xfrm>
            <a:off x="1409632" y="3398097"/>
            <a:ext cx="4741964" cy="4373455"/>
            <a:chOff x="0" y="0"/>
            <a:chExt cx="1248912" cy="1151856"/>
          </a:xfrm>
        </p:grpSpPr>
        <p:sp>
          <p:nvSpPr>
            <p:cNvPr id="8" name="Freeform 8"/>
            <p:cNvSpPr/>
            <p:nvPr/>
          </p:nvSpPr>
          <p:spPr>
            <a:xfrm>
              <a:off x="0" y="0"/>
              <a:ext cx="1248912" cy="1151856"/>
            </a:xfrm>
            <a:custGeom>
              <a:avLst/>
              <a:gdLst/>
              <a:ahLst/>
              <a:cxnLst/>
              <a:rect l="l" t="t" r="r" b="b"/>
              <a:pathLst>
                <a:path w="1248912" h="1151856">
                  <a:moveTo>
                    <a:pt x="83265" y="0"/>
                  </a:moveTo>
                  <a:lnTo>
                    <a:pt x="1165648" y="0"/>
                  </a:lnTo>
                  <a:cubicBezTo>
                    <a:pt x="1211634" y="0"/>
                    <a:pt x="1248912" y="37279"/>
                    <a:pt x="1248912" y="83265"/>
                  </a:cubicBezTo>
                  <a:lnTo>
                    <a:pt x="1248912" y="1068592"/>
                  </a:lnTo>
                  <a:cubicBezTo>
                    <a:pt x="1248912" y="1114578"/>
                    <a:pt x="1211634" y="1151856"/>
                    <a:pt x="1165648" y="1151856"/>
                  </a:cubicBezTo>
                  <a:lnTo>
                    <a:pt x="83265" y="1151856"/>
                  </a:lnTo>
                  <a:cubicBezTo>
                    <a:pt x="37279" y="1151856"/>
                    <a:pt x="0" y="1114578"/>
                    <a:pt x="0" y="1068592"/>
                  </a:cubicBezTo>
                  <a:lnTo>
                    <a:pt x="0" y="83265"/>
                  </a:lnTo>
                  <a:cubicBezTo>
                    <a:pt x="0" y="37279"/>
                    <a:pt x="37279" y="0"/>
                    <a:pt x="83265" y="0"/>
                  </a:cubicBezTo>
                  <a:close/>
                </a:path>
              </a:pathLst>
            </a:custGeom>
            <a:solidFill>
              <a:srgbClr val="2A4B11">
                <a:alpha val="45882"/>
              </a:srgbClr>
            </a:solidFill>
          </p:spPr>
          <p:txBody>
            <a:bodyPr/>
            <a:lstStyle/>
            <a:p>
              <a:endParaRPr lang="fr-FR"/>
            </a:p>
          </p:txBody>
        </p:sp>
        <p:sp>
          <p:nvSpPr>
            <p:cNvPr id="9" name="TextBox 9"/>
            <p:cNvSpPr txBox="1"/>
            <p:nvPr/>
          </p:nvSpPr>
          <p:spPr>
            <a:xfrm>
              <a:off x="0" y="-38100"/>
              <a:ext cx="1248912" cy="1189956"/>
            </a:xfrm>
            <a:prstGeom prst="rect">
              <a:avLst/>
            </a:prstGeom>
          </p:spPr>
          <p:txBody>
            <a:bodyPr lIns="50800" tIns="50800" rIns="50800" bIns="50800" rtlCol="0" anchor="ctr"/>
            <a:lstStyle/>
            <a:p>
              <a:pPr algn="ctr">
                <a:lnSpc>
                  <a:spcPts val="2940"/>
                </a:lnSpc>
              </a:pPr>
              <a:endParaRPr/>
            </a:p>
          </p:txBody>
        </p:sp>
      </p:grpSp>
      <p:sp>
        <p:nvSpPr>
          <p:cNvPr id="10" name="Freeform 10"/>
          <p:cNvSpPr/>
          <p:nvPr/>
        </p:nvSpPr>
        <p:spPr>
          <a:xfrm>
            <a:off x="3527490" y="6781666"/>
            <a:ext cx="506247" cy="506247"/>
          </a:xfrm>
          <a:custGeom>
            <a:avLst/>
            <a:gdLst/>
            <a:ahLst/>
            <a:cxnLst/>
            <a:rect l="l" t="t" r="r" b="b"/>
            <a:pathLst>
              <a:path w="506247" h="506247">
                <a:moveTo>
                  <a:pt x="0" y="0"/>
                </a:moveTo>
                <a:lnTo>
                  <a:pt x="506248" y="0"/>
                </a:lnTo>
                <a:lnTo>
                  <a:pt x="506248" y="506247"/>
                </a:lnTo>
                <a:lnTo>
                  <a:pt x="0" y="506247"/>
                </a:lnTo>
                <a:lnTo>
                  <a:pt x="0" y="0"/>
                </a:lnTo>
                <a:close/>
              </a:path>
            </a:pathLst>
          </a:custGeom>
          <a:blipFill>
            <a:blip r:embed="rId6"/>
            <a:stretch>
              <a:fillRect/>
            </a:stretch>
          </a:blipFill>
        </p:spPr>
        <p:txBody>
          <a:bodyPr/>
          <a:lstStyle/>
          <a:p>
            <a:endParaRPr lang="fr-FR"/>
          </a:p>
        </p:txBody>
      </p:sp>
      <p:sp>
        <p:nvSpPr>
          <p:cNvPr id="11" name="TextBox 11"/>
          <p:cNvSpPr txBox="1"/>
          <p:nvPr/>
        </p:nvSpPr>
        <p:spPr>
          <a:xfrm>
            <a:off x="850564" y="1290839"/>
            <a:ext cx="15164081" cy="889634"/>
          </a:xfrm>
          <a:prstGeom prst="rect">
            <a:avLst/>
          </a:prstGeom>
        </p:spPr>
        <p:txBody>
          <a:bodyPr lIns="0" tIns="0" rIns="0" bIns="0" rtlCol="0" anchor="t">
            <a:spAutoFit/>
          </a:bodyPr>
          <a:lstStyle/>
          <a:p>
            <a:pPr algn="ctr">
              <a:lnSpc>
                <a:spcPts val="7140"/>
              </a:lnSpc>
              <a:spcBef>
                <a:spcPct val="0"/>
              </a:spcBef>
            </a:pPr>
            <a:r>
              <a:rPr lang="en-US" sz="5100" b="1">
                <a:solidFill>
                  <a:srgbClr val="000000"/>
                </a:solidFill>
                <a:latin typeface="TS Qamus Bold"/>
                <a:ea typeface="TS Qamus Bold"/>
                <a:cs typeface="TS Qamus Bold"/>
                <a:sym typeface="TS Qamus Bold"/>
              </a:rPr>
              <a:t>Stratégie de communication et marketing</a:t>
            </a:r>
          </a:p>
        </p:txBody>
      </p:sp>
      <p:sp>
        <p:nvSpPr>
          <p:cNvPr id="12" name="TextBox 12"/>
          <p:cNvSpPr txBox="1"/>
          <p:nvPr/>
        </p:nvSpPr>
        <p:spPr>
          <a:xfrm>
            <a:off x="1681790" y="4506310"/>
            <a:ext cx="4197648" cy="2586349"/>
          </a:xfrm>
          <a:prstGeom prst="rect">
            <a:avLst/>
          </a:prstGeom>
        </p:spPr>
        <p:txBody>
          <a:bodyPr lIns="0" tIns="0" rIns="0" bIns="0" rtlCol="0" anchor="t">
            <a:spAutoFit/>
          </a:bodyPr>
          <a:lstStyle/>
          <a:p>
            <a:pPr algn="ctr">
              <a:lnSpc>
                <a:spcPts val="2879"/>
              </a:lnSpc>
            </a:pPr>
            <a:r>
              <a:rPr lang="en-US" sz="2400" dirty="0" err="1">
                <a:solidFill>
                  <a:srgbClr val="000000"/>
                </a:solidFill>
                <a:latin typeface="TS Qamus"/>
                <a:ea typeface="TS Qamus"/>
                <a:cs typeface="TS Qamus"/>
                <a:sym typeface="TS Qamus"/>
              </a:rPr>
              <a:t>BtoB</a:t>
            </a:r>
            <a:endParaRPr lang="en-US" sz="2400" dirty="0">
              <a:solidFill>
                <a:srgbClr val="000000"/>
              </a:solidFill>
              <a:latin typeface="TS Qamus"/>
              <a:ea typeface="TS Qamus"/>
              <a:cs typeface="TS Qamus"/>
              <a:sym typeface="TS Qamus"/>
            </a:endParaRPr>
          </a:p>
          <a:p>
            <a:pPr algn="ctr">
              <a:lnSpc>
                <a:spcPts val="2879"/>
              </a:lnSpc>
            </a:pPr>
            <a:endParaRPr lang="en-US" sz="2400" dirty="0">
              <a:solidFill>
                <a:srgbClr val="000000"/>
              </a:solidFill>
              <a:latin typeface="TS Qamus"/>
              <a:ea typeface="TS Qamus"/>
              <a:cs typeface="TS Qamus"/>
              <a:sym typeface="TS Qamus"/>
            </a:endParaRPr>
          </a:p>
          <a:p>
            <a:pPr algn="ctr">
              <a:lnSpc>
                <a:spcPts val="2879"/>
              </a:lnSpc>
            </a:pPr>
            <a:r>
              <a:rPr lang="en-US" sz="2400" dirty="0">
                <a:solidFill>
                  <a:srgbClr val="000000"/>
                </a:solidFill>
                <a:latin typeface="TS Qamus"/>
                <a:ea typeface="TS Qamus"/>
                <a:cs typeface="TS Qamus"/>
                <a:sym typeface="Wingdings" panose="05000000000000000000" pitchFamily="2" charset="2"/>
              </a:rPr>
              <a:t>Acquisition de nouveaux </a:t>
            </a:r>
            <a:r>
              <a:rPr lang="en-US" sz="2400" dirty="0" err="1">
                <a:solidFill>
                  <a:srgbClr val="000000"/>
                </a:solidFill>
                <a:latin typeface="TS Qamus"/>
                <a:ea typeface="TS Qamus"/>
                <a:cs typeface="TS Qamus"/>
                <a:sym typeface="Wingdings" panose="05000000000000000000" pitchFamily="2" charset="2"/>
              </a:rPr>
              <a:t>marchés</a:t>
            </a:r>
            <a:endParaRPr lang="en-US" sz="2400" dirty="0">
              <a:solidFill>
                <a:srgbClr val="000000"/>
              </a:solidFill>
              <a:latin typeface="TS Qamus"/>
              <a:ea typeface="TS Qamus"/>
              <a:cs typeface="TS Qamus"/>
              <a:sym typeface="Wingdings" panose="05000000000000000000" pitchFamily="2" charset="2"/>
            </a:endParaRPr>
          </a:p>
          <a:p>
            <a:pPr algn="ctr">
              <a:lnSpc>
                <a:spcPts val="2879"/>
              </a:lnSpc>
            </a:pPr>
            <a:r>
              <a:rPr lang="en-US" sz="2400" dirty="0">
                <a:solidFill>
                  <a:srgbClr val="000000"/>
                </a:solidFill>
                <a:latin typeface="TS Qamus"/>
                <a:ea typeface="TS Qamus"/>
                <a:cs typeface="TS Qamus"/>
                <a:sym typeface="Wingdings" panose="05000000000000000000" pitchFamily="2" charset="2"/>
              </a:rPr>
              <a:t></a:t>
            </a:r>
            <a:r>
              <a:rPr lang="en-US" sz="2400" dirty="0" err="1">
                <a:solidFill>
                  <a:srgbClr val="000000"/>
                </a:solidFill>
                <a:latin typeface="TS Qamus"/>
                <a:ea typeface="TS Qamus"/>
                <a:cs typeface="TS Qamus"/>
                <a:sym typeface="Wingdings" panose="05000000000000000000" pitchFamily="2" charset="2"/>
              </a:rPr>
              <a:t>Différenciation</a:t>
            </a:r>
            <a:r>
              <a:rPr lang="en-US" sz="2400" dirty="0">
                <a:solidFill>
                  <a:srgbClr val="000000"/>
                </a:solidFill>
                <a:latin typeface="TS Qamus"/>
                <a:ea typeface="TS Qamus"/>
                <a:cs typeface="TS Qamus"/>
                <a:sym typeface="TS Qamus"/>
              </a:rPr>
              <a:t> </a:t>
            </a:r>
          </a:p>
          <a:p>
            <a:pPr algn="ctr">
              <a:lnSpc>
                <a:spcPts val="2879"/>
              </a:lnSpc>
            </a:pPr>
            <a:r>
              <a:rPr lang="en-US" sz="2400" dirty="0">
                <a:solidFill>
                  <a:srgbClr val="000000"/>
                </a:solidFill>
                <a:latin typeface="TS Qamus"/>
                <a:ea typeface="TS Qamus"/>
                <a:cs typeface="TS Qamus"/>
                <a:sym typeface="TS Qamus"/>
              </a:rPr>
              <a:t> </a:t>
            </a:r>
          </a:p>
          <a:p>
            <a:pPr algn="ctr">
              <a:lnSpc>
                <a:spcPts val="2879"/>
              </a:lnSpc>
              <a:spcBef>
                <a:spcPct val="0"/>
              </a:spcBef>
            </a:pPr>
            <a:endParaRPr lang="en-US" sz="2400" dirty="0">
              <a:solidFill>
                <a:srgbClr val="000000"/>
              </a:solidFill>
              <a:latin typeface="TS Qamus"/>
              <a:ea typeface="TS Qamus"/>
              <a:cs typeface="TS Qamus"/>
              <a:sym typeface="TS Qamus"/>
            </a:endParaRPr>
          </a:p>
        </p:txBody>
      </p:sp>
      <p:sp>
        <p:nvSpPr>
          <p:cNvPr id="13" name="TextBox 13"/>
          <p:cNvSpPr txBox="1"/>
          <p:nvPr/>
        </p:nvSpPr>
        <p:spPr>
          <a:xfrm>
            <a:off x="1544869" y="3852192"/>
            <a:ext cx="4471490" cy="361909"/>
          </a:xfrm>
          <a:prstGeom prst="rect">
            <a:avLst/>
          </a:prstGeom>
        </p:spPr>
        <p:txBody>
          <a:bodyPr lIns="0" tIns="0" rIns="0" bIns="0" rtlCol="0" anchor="t">
            <a:spAutoFit/>
          </a:bodyPr>
          <a:lstStyle/>
          <a:p>
            <a:pPr algn="ctr">
              <a:lnSpc>
                <a:spcPts val="2879"/>
              </a:lnSpc>
              <a:spcBef>
                <a:spcPct val="0"/>
              </a:spcBef>
            </a:pPr>
            <a:r>
              <a:rPr lang="en-US" sz="2399" b="1">
                <a:solidFill>
                  <a:srgbClr val="FCFDFC"/>
                </a:solidFill>
                <a:latin typeface="TS Qamus Bold"/>
                <a:ea typeface="TS Qamus Bold"/>
                <a:cs typeface="TS Qamus Bold"/>
                <a:sym typeface="TS Qamus Bold"/>
              </a:rPr>
              <a:t>Marketing de notoriété </a:t>
            </a:r>
          </a:p>
        </p:txBody>
      </p:sp>
      <p:sp>
        <p:nvSpPr>
          <p:cNvPr id="14" name="Freeform 14"/>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7"/>
            <a:stretch>
              <a:fillRect/>
            </a:stretch>
          </a:blipFill>
        </p:spPr>
        <p:txBody>
          <a:bodyPr/>
          <a:lstStyle/>
          <a:p>
            <a:endParaRPr lang="fr-F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Freeform 3"/>
          <p:cNvSpPr/>
          <p:nvPr/>
        </p:nvSpPr>
        <p:spPr>
          <a:xfrm rot="2318620">
            <a:off x="-1369251" y="7605877"/>
            <a:ext cx="6816687" cy="4114800"/>
          </a:xfrm>
          <a:custGeom>
            <a:avLst/>
            <a:gdLst/>
            <a:ahLst/>
            <a:cxnLst/>
            <a:rect l="l" t="t" r="r" b="b"/>
            <a:pathLst>
              <a:path w="6816687" h="4114800">
                <a:moveTo>
                  <a:pt x="0" y="0"/>
                </a:moveTo>
                <a:lnTo>
                  <a:pt x="6816686" y="0"/>
                </a:lnTo>
                <a:lnTo>
                  <a:pt x="681668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rot="-2047220">
            <a:off x="3690139" y="8228887"/>
            <a:ext cx="3442223" cy="3661939"/>
          </a:xfrm>
          <a:custGeom>
            <a:avLst/>
            <a:gdLst/>
            <a:ahLst/>
            <a:cxnLst/>
            <a:rect l="l" t="t" r="r" b="b"/>
            <a:pathLst>
              <a:path w="3442223" h="3661939">
                <a:moveTo>
                  <a:pt x="0" y="0"/>
                </a:moveTo>
                <a:lnTo>
                  <a:pt x="3442223" y="0"/>
                </a:lnTo>
                <a:lnTo>
                  <a:pt x="3442223" y="3661940"/>
                </a:lnTo>
                <a:lnTo>
                  <a:pt x="0" y="36619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5" name="Group 5"/>
          <p:cNvGrpSpPr/>
          <p:nvPr/>
        </p:nvGrpSpPr>
        <p:grpSpPr>
          <a:xfrm>
            <a:off x="1262214" y="3036025"/>
            <a:ext cx="565310" cy="565310"/>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B6E50"/>
            </a:solidFill>
          </p:spPr>
          <p:txBody>
            <a:bodyPr/>
            <a:lstStyle/>
            <a:p>
              <a:endParaRPr lang="fr-FR"/>
            </a:p>
          </p:txBody>
        </p:sp>
      </p:grpSp>
      <p:grpSp>
        <p:nvGrpSpPr>
          <p:cNvPr id="7" name="Group 7"/>
          <p:cNvGrpSpPr/>
          <p:nvPr/>
        </p:nvGrpSpPr>
        <p:grpSpPr>
          <a:xfrm>
            <a:off x="6815990" y="3036025"/>
            <a:ext cx="565310" cy="565310"/>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A904C"/>
            </a:solidFill>
          </p:spPr>
          <p:txBody>
            <a:bodyPr/>
            <a:lstStyle/>
            <a:p>
              <a:endParaRPr lang="fr-FR"/>
            </a:p>
          </p:txBody>
        </p:sp>
      </p:grpSp>
      <p:grpSp>
        <p:nvGrpSpPr>
          <p:cNvPr id="9" name="Group 9"/>
          <p:cNvGrpSpPr/>
          <p:nvPr/>
        </p:nvGrpSpPr>
        <p:grpSpPr>
          <a:xfrm>
            <a:off x="6815990" y="3398097"/>
            <a:ext cx="4741964" cy="4373455"/>
            <a:chOff x="0" y="0"/>
            <a:chExt cx="1248912" cy="1151856"/>
          </a:xfrm>
        </p:grpSpPr>
        <p:sp>
          <p:nvSpPr>
            <p:cNvPr id="10" name="Freeform 10"/>
            <p:cNvSpPr/>
            <p:nvPr/>
          </p:nvSpPr>
          <p:spPr>
            <a:xfrm>
              <a:off x="0" y="0"/>
              <a:ext cx="1248912" cy="1151856"/>
            </a:xfrm>
            <a:custGeom>
              <a:avLst/>
              <a:gdLst/>
              <a:ahLst/>
              <a:cxnLst/>
              <a:rect l="l" t="t" r="r" b="b"/>
              <a:pathLst>
                <a:path w="1248912" h="1151856">
                  <a:moveTo>
                    <a:pt x="83265" y="0"/>
                  </a:moveTo>
                  <a:lnTo>
                    <a:pt x="1165648" y="0"/>
                  </a:lnTo>
                  <a:cubicBezTo>
                    <a:pt x="1211634" y="0"/>
                    <a:pt x="1248912" y="37279"/>
                    <a:pt x="1248912" y="83265"/>
                  </a:cubicBezTo>
                  <a:lnTo>
                    <a:pt x="1248912" y="1068592"/>
                  </a:lnTo>
                  <a:cubicBezTo>
                    <a:pt x="1248912" y="1114578"/>
                    <a:pt x="1211634" y="1151856"/>
                    <a:pt x="1165648" y="1151856"/>
                  </a:cubicBezTo>
                  <a:lnTo>
                    <a:pt x="83265" y="1151856"/>
                  </a:lnTo>
                  <a:cubicBezTo>
                    <a:pt x="37279" y="1151856"/>
                    <a:pt x="0" y="1114578"/>
                    <a:pt x="0" y="1068592"/>
                  </a:cubicBezTo>
                  <a:lnTo>
                    <a:pt x="0" y="83265"/>
                  </a:lnTo>
                  <a:cubicBezTo>
                    <a:pt x="0" y="37279"/>
                    <a:pt x="37279" y="0"/>
                    <a:pt x="83265" y="0"/>
                  </a:cubicBezTo>
                  <a:close/>
                </a:path>
              </a:pathLst>
            </a:custGeom>
            <a:solidFill>
              <a:srgbClr val="FFBD59">
                <a:alpha val="45882"/>
              </a:srgbClr>
            </a:solidFill>
          </p:spPr>
          <p:txBody>
            <a:bodyPr/>
            <a:lstStyle/>
            <a:p>
              <a:endParaRPr lang="fr-FR"/>
            </a:p>
          </p:txBody>
        </p:sp>
        <p:sp>
          <p:nvSpPr>
            <p:cNvPr id="11" name="TextBox 11"/>
            <p:cNvSpPr txBox="1"/>
            <p:nvPr/>
          </p:nvSpPr>
          <p:spPr>
            <a:xfrm>
              <a:off x="0" y="-38100"/>
              <a:ext cx="1248912" cy="1189956"/>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409632" y="3398097"/>
            <a:ext cx="4741964" cy="4373455"/>
            <a:chOff x="0" y="0"/>
            <a:chExt cx="1248912" cy="1151856"/>
          </a:xfrm>
        </p:grpSpPr>
        <p:sp>
          <p:nvSpPr>
            <p:cNvPr id="13" name="Freeform 13"/>
            <p:cNvSpPr/>
            <p:nvPr/>
          </p:nvSpPr>
          <p:spPr>
            <a:xfrm>
              <a:off x="0" y="0"/>
              <a:ext cx="1248912" cy="1151856"/>
            </a:xfrm>
            <a:custGeom>
              <a:avLst/>
              <a:gdLst/>
              <a:ahLst/>
              <a:cxnLst/>
              <a:rect l="l" t="t" r="r" b="b"/>
              <a:pathLst>
                <a:path w="1248912" h="1151856">
                  <a:moveTo>
                    <a:pt x="83265" y="0"/>
                  </a:moveTo>
                  <a:lnTo>
                    <a:pt x="1165648" y="0"/>
                  </a:lnTo>
                  <a:cubicBezTo>
                    <a:pt x="1211634" y="0"/>
                    <a:pt x="1248912" y="37279"/>
                    <a:pt x="1248912" y="83265"/>
                  </a:cubicBezTo>
                  <a:lnTo>
                    <a:pt x="1248912" y="1068592"/>
                  </a:lnTo>
                  <a:cubicBezTo>
                    <a:pt x="1248912" y="1114578"/>
                    <a:pt x="1211634" y="1151856"/>
                    <a:pt x="1165648" y="1151856"/>
                  </a:cubicBezTo>
                  <a:lnTo>
                    <a:pt x="83265" y="1151856"/>
                  </a:lnTo>
                  <a:cubicBezTo>
                    <a:pt x="37279" y="1151856"/>
                    <a:pt x="0" y="1114578"/>
                    <a:pt x="0" y="1068592"/>
                  </a:cubicBezTo>
                  <a:lnTo>
                    <a:pt x="0" y="83265"/>
                  </a:lnTo>
                  <a:cubicBezTo>
                    <a:pt x="0" y="37279"/>
                    <a:pt x="37279" y="0"/>
                    <a:pt x="83265" y="0"/>
                  </a:cubicBezTo>
                  <a:close/>
                </a:path>
              </a:pathLst>
            </a:custGeom>
            <a:solidFill>
              <a:srgbClr val="2A4B11">
                <a:alpha val="45882"/>
              </a:srgbClr>
            </a:solidFill>
          </p:spPr>
          <p:txBody>
            <a:bodyPr/>
            <a:lstStyle/>
            <a:p>
              <a:endParaRPr lang="fr-FR"/>
            </a:p>
          </p:txBody>
        </p:sp>
        <p:sp>
          <p:nvSpPr>
            <p:cNvPr id="14" name="TextBox 14"/>
            <p:cNvSpPr txBox="1"/>
            <p:nvPr/>
          </p:nvSpPr>
          <p:spPr>
            <a:xfrm>
              <a:off x="0" y="-38100"/>
              <a:ext cx="1248912" cy="1189956"/>
            </a:xfrm>
            <a:prstGeom prst="rect">
              <a:avLst/>
            </a:prstGeom>
          </p:spPr>
          <p:txBody>
            <a:bodyPr lIns="50800" tIns="50800" rIns="50800" bIns="50800" rtlCol="0" anchor="ctr"/>
            <a:lstStyle/>
            <a:p>
              <a:pPr algn="ctr">
                <a:lnSpc>
                  <a:spcPts val="2940"/>
                </a:lnSpc>
              </a:pPr>
              <a:endParaRPr/>
            </a:p>
          </p:txBody>
        </p:sp>
      </p:grpSp>
      <p:sp>
        <p:nvSpPr>
          <p:cNvPr id="15" name="Freeform 15"/>
          <p:cNvSpPr/>
          <p:nvPr/>
        </p:nvSpPr>
        <p:spPr>
          <a:xfrm>
            <a:off x="8932822" y="6804947"/>
            <a:ext cx="422357" cy="422885"/>
          </a:xfrm>
          <a:custGeom>
            <a:avLst/>
            <a:gdLst/>
            <a:ahLst/>
            <a:cxnLst/>
            <a:rect l="l" t="t" r="r" b="b"/>
            <a:pathLst>
              <a:path w="422357" h="422885">
                <a:moveTo>
                  <a:pt x="0" y="0"/>
                </a:moveTo>
                <a:lnTo>
                  <a:pt x="422356" y="0"/>
                </a:lnTo>
                <a:lnTo>
                  <a:pt x="422356" y="422885"/>
                </a:lnTo>
                <a:lnTo>
                  <a:pt x="0" y="422885"/>
                </a:lnTo>
                <a:lnTo>
                  <a:pt x="0" y="0"/>
                </a:lnTo>
                <a:close/>
              </a:path>
            </a:pathLst>
          </a:custGeom>
          <a:blipFill>
            <a:blip r:embed="rId6"/>
            <a:stretch>
              <a:fillRect/>
            </a:stretch>
          </a:blipFill>
        </p:spPr>
        <p:txBody>
          <a:bodyPr/>
          <a:lstStyle/>
          <a:p>
            <a:endParaRPr lang="fr-FR"/>
          </a:p>
        </p:txBody>
      </p:sp>
      <p:sp>
        <p:nvSpPr>
          <p:cNvPr id="16" name="Freeform 16"/>
          <p:cNvSpPr/>
          <p:nvPr/>
        </p:nvSpPr>
        <p:spPr>
          <a:xfrm>
            <a:off x="7834724" y="6781666"/>
            <a:ext cx="469447" cy="469447"/>
          </a:xfrm>
          <a:custGeom>
            <a:avLst/>
            <a:gdLst/>
            <a:ahLst/>
            <a:cxnLst/>
            <a:rect l="l" t="t" r="r" b="b"/>
            <a:pathLst>
              <a:path w="469447" h="469447">
                <a:moveTo>
                  <a:pt x="0" y="0"/>
                </a:moveTo>
                <a:lnTo>
                  <a:pt x="469448" y="0"/>
                </a:lnTo>
                <a:lnTo>
                  <a:pt x="469448" y="469447"/>
                </a:lnTo>
                <a:lnTo>
                  <a:pt x="0" y="469447"/>
                </a:lnTo>
                <a:lnTo>
                  <a:pt x="0" y="0"/>
                </a:lnTo>
                <a:close/>
              </a:path>
            </a:pathLst>
          </a:custGeom>
          <a:blipFill>
            <a:blip r:embed="rId7"/>
            <a:stretch>
              <a:fillRect/>
            </a:stretch>
          </a:blipFill>
        </p:spPr>
        <p:txBody>
          <a:bodyPr/>
          <a:lstStyle/>
          <a:p>
            <a:endParaRPr lang="fr-FR"/>
          </a:p>
        </p:txBody>
      </p:sp>
      <p:sp>
        <p:nvSpPr>
          <p:cNvPr id="17" name="Freeform 17"/>
          <p:cNvSpPr/>
          <p:nvPr/>
        </p:nvSpPr>
        <p:spPr>
          <a:xfrm>
            <a:off x="9985137" y="6804947"/>
            <a:ext cx="378545" cy="378545"/>
          </a:xfrm>
          <a:custGeom>
            <a:avLst/>
            <a:gdLst/>
            <a:ahLst/>
            <a:cxnLst/>
            <a:rect l="l" t="t" r="r" b="b"/>
            <a:pathLst>
              <a:path w="378545" h="378545">
                <a:moveTo>
                  <a:pt x="0" y="0"/>
                </a:moveTo>
                <a:lnTo>
                  <a:pt x="378545" y="0"/>
                </a:lnTo>
                <a:lnTo>
                  <a:pt x="378545" y="378545"/>
                </a:lnTo>
                <a:lnTo>
                  <a:pt x="0" y="378545"/>
                </a:lnTo>
                <a:lnTo>
                  <a:pt x="0" y="0"/>
                </a:lnTo>
                <a:close/>
              </a:path>
            </a:pathLst>
          </a:custGeom>
          <a:blipFill>
            <a:blip r:embed="rId8"/>
            <a:stretch>
              <a:fillRect/>
            </a:stretch>
          </a:blipFill>
        </p:spPr>
        <p:txBody>
          <a:bodyPr/>
          <a:lstStyle/>
          <a:p>
            <a:endParaRPr lang="fr-FR"/>
          </a:p>
        </p:txBody>
      </p:sp>
      <p:sp>
        <p:nvSpPr>
          <p:cNvPr id="18" name="Freeform 18"/>
          <p:cNvSpPr/>
          <p:nvPr/>
        </p:nvSpPr>
        <p:spPr>
          <a:xfrm>
            <a:off x="3527490" y="6781666"/>
            <a:ext cx="506247" cy="506247"/>
          </a:xfrm>
          <a:custGeom>
            <a:avLst/>
            <a:gdLst/>
            <a:ahLst/>
            <a:cxnLst/>
            <a:rect l="l" t="t" r="r" b="b"/>
            <a:pathLst>
              <a:path w="506247" h="506247">
                <a:moveTo>
                  <a:pt x="0" y="0"/>
                </a:moveTo>
                <a:lnTo>
                  <a:pt x="506248" y="0"/>
                </a:lnTo>
                <a:lnTo>
                  <a:pt x="506248" y="506247"/>
                </a:lnTo>
                <a:lnTo>
                  <a:pt x="0" y="506247"/>
                </a:lnTo>
                <a:lnTo>
                  <a:pt x="0" y="0"/>
                </a:lnTo>
                <a:close/>
              </a:path>
            </a:pathLst>
          </a:custGeom>
          <a:blipFill>
            <a:blip r:embed="rId9"/>
            <a:stretch>
              <a:fillRect/>
            </a:stretch>
          </a:blipFill>
        </p:spPr>
        <p:txBody>
          <a:bodyPr/>
          <a:lstStyle/>
          <a:p>
            <a:endParaRPr lang="fr-FR"/>
          </a:p>
        </p:txBody>
      </p:sp>
      <p:sp>
        <p:nvSpPr>
          <p:cNvPr id="19" name="TextBox 19"/>
          <p:cNvSpPr txBox="1"/>
          <p:nvPr/>
        </p:nvSpPr>
        <p:spPr>
          <a:xfrm>
            <a:off x="850564" y="1290839"/>
            <a:ext cx="15164081" cy="889634"/>
          </a:xfrm>
          <a:prstGeom prst="rect">
            <a:avLst/>
          </a:prstGeom>
        </p:spPr>
        <p:txBody>
          <a:bodyPr lIns="0" tIns="0" rIns="0" bIns="0" rtlCol="0" anchor="t">
            <a:spAutoFit/>
          </a:bodyPr>
          <a:lstStyle/>
          <a:p>
            <a:pPr algn="ctr">
              <a:lnSpc>
                <a:spcPts val="7140"/>
              </a:lnSpc>
              <a:spcBef>
                <a:spcPct val="0"/>
              </a:spcBef>
            </a:pPr>
            <a:r>
              <a:rPr lang="en-US" sz="5100" b="1">
                <a:solidFill>
                  <a:srgbClr val="000000"/>
                </a:solidFill>
                <a:latin typeface="TS Qamus Bold"/>
                <a:ea typeface="TS Qamus Bold"/>
                <a:cs typeface="TS Qamus Bold"/>
                <a:sym typeface="TS Qamus Bold"/>
              </a:rPr>
              <a:t>Stratégie de communication et marketing</a:t>
            </a:r>
          </a:p>
        </p:txBody>
      </p:sp>
      <p:sp>
        <p:nvSpPr>
          <p:cNvPr id="20" name="TextBox 20"/>
          <p:cNvSpPr txBox="1"/>
          <p:nvPr/>
        </p:nvSpPr>
        <p:spPr>
          <a:xfrm>
            <a:off x="1681790" y="4506310"/>
            <a:ext cx="4197648" cy="2214452"/>
          </a:xfrm>
          <a:prstGeom prst="rect">
            <a:avLst/>
          </a:prstGeom>
        </p:spPr>
        <p:txBody>
          <a:bodyPr lIns="0" tIns="0" rIns="0" bIns="0" rtlCol="0" anchor="t">
            <a:spAutoFit/>
          </a:bodyPr>
          <a:lstStyle/>
          <a:p>
            <a:pPr algn="ctr">
              <a:lnSpc>
                <a:spcPts val="2879"/>
              </a:lnSpc>
            </a:pPr>
            <a:r>
              <a:rPr lang="en-US" sz="2400" dirty="0" err="1">
                <a:solidFill>
                  <a:srgbClr val="000000"/>
                </a:solidFill>
                <a:latin typeface="TS Qamus"/>
                <a:ea typeface="TS Qamus"/>
                <a:cs typeface="TS Qamus"/>
                <a:sym typeface="TS Qamus"/>
              </a:rPr>
              <a:t>BtoB</a:t>
            </a:r>
            <a:br>
              <a:rPr lang="en-US" sz="2400" dirty="0">
                <a:solidFill>
                  <a:srgbClr val="000000"/>
                </a:solidFill>
                <a:latin typeface="TS Qamus"/>
                <a:ea typeface="TS Qamus"/>
                <a:cs typeface="TS Qamus"/>
                <a:sym typeface="TS Qamus"/>
              </a:rPr>
            </a:br>
            <a:br>
              <a:rPr lang="en-US" sz="2400" dirty="0">
                <a:solidFill>
                  <a:srgbClr val="000000"/>
                </a:solidFill>
                <a:latin typeface="TS Qamus"/>
                <a:ea typeface="TS Qamus"/>
                <a:cs typeface="TS Qamus"/>
                <a:sym typeface="TS Qamus"/>
              </a:rPr>
            </a:br>
            <a:r>
              <a:rPr lang="en-US" sz="2400" dirty="0">
                <a:solidFill>
                  <a:srgbClr val="000000"/>
                </a:solidFill>
                <a:latin typeface="TS Qamus"/>
                <a:ea typeface="TS Qamus"/>
                <a:cs typeface="TS Qamus"/>
                <a:sym typeface="Wingdings" panose="05000000000000000000" pitchFamily="2" charset="2"/>
              </a:rPr>
              <a:t>Acquisition de nouveaux </a:t>
            </a:r>
            <a:r>
              <a:rPr lang="en-US" sz="2400" dirty="0" err="1">
                <a:solidFill>
                  <a:srgbClr val="000000"/>
                </a:solidFill>
                <a:latin typeface="TS Qamus"/>
                <a:ea typeface="TS Qamus"/>
                <a:cs typeface="TS Qamus"/>
                <a:sym typeface="Wingdings" panose="05000000000000000000" pitchFamily="2" charset="2"/>
              </a:rPr>
              <a:t>marchés</a:t>
            </a:r>
            <a:endParaRPr lang="en-US" sz="2400" dirty="0">
              <a:solidFill>
                <a:srgbClr val="000000"/>
              </a:solidFill>
              <a:latin typeface="TS Qamus"/>
              <a:ea typeface="TS Qamus"/>
              <a:cs typeface="TS Qamus"/>
              <a:sym typeface="Wingdings" panose="05000000000000000000" pitchFamily="2" charset="2"/>
            </a:endParaRPr>
          </a:p>
          <a:p>
            <a:pPr algn="ctr">
              <a:lnSpc>
                <a:spcPts val="2879"/>
              </a:lnSpc>
            </a:pPr>
            <a:r>
              <a:rPr lang="en-US" sz="2400" dirty="0">
                <a:solidFill>
                  <a:srgbClr val="000000"/>
                </a:solidFill>
                <a:latin typeface="TS Qamus"/>
                <a:ea typeface="TS Qamus"/>
                <a:cs typeface="TS Qamus"/>
                <a:sym typeface="Wingdings" panose="05000000000000000000" pitchFamily="2" charset="2"/>
              </a:rPr>
              <a:t></a:t>
            </a:r>
            <a:r>
              <a:rPr lang="en-US" sz="2400" dirty="0" err="1">
                <a:solidFill>
                  <a:srgbClr val="000000"/>
                </a:solidFill>
                <a:latin typeface="TS Qamus"/>
                <a:ea typeface="TS Qamus"/>
                <a:cs typeface="TS Qamus"/>
                <a:sym typeface="Wingdings" panose="05000000000000000000" pitchFamily="2" charset="2"/>
              </a:rPr>
              <a:t>Différenciation</a:t>
            </a:r>
            <a:r>
              <a:rPr lang="en-US" sz="2400" dirty="0">
                <a:solidFill>
                  <a:srgbClr val="000000"/>
                </a:solidFill>
                <a:latin typeface="TS Qamus"/>
                <a:ea typeface="TS Qamus"/>
                <a:cs typeface="TS Qamus"/>
                <a:sym typeface="TS Qamus"/>
              </a:rPr>
              <a:t> </a:t>
            </a:r>
          </a:p>
          <a:p>
            <a:pPr algn="ctr">
              <a:lnSpc>
                <a:spcPts val="2879"/>
              </a:lnSpc>
              <a:spcBef>
                <a:spcPct val="0"/>
              </a:spcBef>
            </a:pPr>
            <a:endParaRPr lang="en-US" sz="2400" dirty="0">
              <a:solidFill>
                <a:srgbClr val="000000"/>
              </a:solidFill>
              <a:latin typeface="TS Qamus"/>
              <a:ea typeface="TS Qamus"/>
              <a:cs typeface="TS Qamus"/>
              <a:sym typeface="TS Qamus"/>
            </a:endParaRPr>
          </a:p>
        </p:txBody>
      </p:sp>
      <p:sp>
        <p:nvSpPr>
          <p:cNvPr id="21" name="TextBox 21"/>
          <p:cNvSpPr txBox="1"/>
          <p:nvPr/>
        </p:nvSpPr>
        <p:spPr>
          <a:xfrm>
            <a:off x="6908255" y="4506310"/>
            <a:ext cx="4471490" cy="1842492"/>
          </a:xfrm>
          <a:prstGeom prst="rect">
            <a:avLst/>
          </a:prstGeom>
        </p:spPr>
        <p:txBody>
          <a:bodyPr lIns="0" tIns="0" rIns="0" bIns="0" rtlCol="0" anchor="t">
            <a:spAutoFit/>
          </a:bodyPr>
          <a:lstStyle/>
          <a:p>
            <a:pPr algn="ctr">
              <a:lnSpc>
                <a:spcPts val="2879"/>
              </a:lnSpc>
            </a:pPr>
            <a:r>
              <a:rPr lang="en-US" sz="2399" dirty="0">
                <a:solidFill>
                  <a:srgbClr val="000000"/>
                </a:solidFill>
                <a:latin typeface="TS Qamus"/>
                <a:ea typeface="TS Qamus"/>
                <a:cs typeface="TS Qamus"/>
                <a:sym typeface="TS Qamus"/>
              </a:rPr>
              <a:t> </a:t>
            </a:r>
            <a:r>
              <a:rPr lang="en-US" sz="2399" dirty="0" err="1">
                <a:solidFill>
                  <a:srgbClr val="000000"/>
                </a:solidFill>
                <a:latin typeface="TS Qamus"/>
                <a:ea typeface="TS Qamus"/>
                <a:cs typeface="TS Qamus"/>
                <a:sym typeface="TS Qamus"/>
              </a:rPr>
              <a:t>BtoC</a:t>
            </a:r>
            <a:br>
              <a:rPr lang="en-US" sz="2399" dirty="0">
                <a:solidFill>
                  <a:srgbClr val="000000"/>
                </a:solidFill>
                <a:latin typeface="TS Qamus"/>
                <a:ea typeface="TS Qamus"/>
                <a:cs typeface="TS Qamus"/>
                <a:sym typeface="TS Qamus"/>
              </a:rPr>
            </a:br>
            <a:br>
              <a:rPr lang="en-US" sz="2399" dirty="0">
                <a:solidFill>
                  <a:srgbClr val="000000"/>
                </a:solidFill>
                <a:latin typeface="TS Qamus"/>
                <a:ea typeface="TS Qamus"/>
                <a:cs typeface="TS Qamus"/>
                <a:sym typeface="TS Qamus"/>
              </a:rPr>
            </a:br>
            <a:r>
              <a:rPr lang="en-US" sz="2399" dirty="0">
                <a:solidFill>
                  <a:srgbClr val="000000"/>
                </a:solidFill>
                <a:latin typeface="TS Qamus"/>
                <a:ea typeface="TS Qamus"/>
                <a:cs typeface="TS Qamus"/>
                <a:sym typeface="Wingdings" panose="05000000000000000000" pitchFamily="2" charset="2"/>
              </a:rPr>
              <a:t>Confiance</a:t>
            </a:r>
            <a:br>
              <a:rPr lang="en-US" sz="2399" dirty="0">
                <a:solidFill>
                  <a:srgbClr val="000000"/>
                </a:solidFill>
                <a:latin typeface="TS Qamus"/>
                <a:ea typeface="TS Qamus"/>
                <a:cs typeface="TS Qamus"/>
                <a:sym typeface="Wingdings" panose="05000000000000000000" pitchFamily="2" charset="2"/>
              </a:rPr>
            </a:br>
            <a:r>
              <a:rPr lang="en-US" sz="2399" dirty="0">
                <a:solidFill>
                  <a:srgbClr val="000000"/>
                </a:solidFill>
                <a:latin typeface="TS Qamus"/>
                <a:ea typeface="TS Qamus"/>
                <a:cs typeface="TS Qamus"/>
                <a:sym typeface="Wingdings" panose="05000000000000000000" pitchFamily="2" charset="2"/>
              </a:rPr>
              <a:t>innovation</a:t>
            </a:r>
            <a:r>
              <a:rPr lang="en-US" sz="2399" dirty="0">
                <a:solidFill>
                  <a:srgbClr val="000000"/>
                </a:solidFill>
                <a:latin typeface="TS Qamus"/>
                <a:ea typeface="TS Qamus"/>
                <a:cs typeface="TS Qamus"/>
                <a:sym typeface="TS Qamus"/>
              </a:rPr>
              <a:t> </a:t>
            </a:r>
          </a:p>
          <a:p>
            <a:pPr algn="ctr">
              <a:lnSpc>
                <a:spcPts val="2879"/>
              </a:lnSpc>
              <a:spcBef>
                <a:spcPct val="0"/>
              </a:spcBef>
            </a:pPr>
            <a:endParaRPr lang="en-US" sz="2399" dirty="0">
              <a:solidFill>
                <a:srgbClr val="000000"/>
              </a:solidFill>
              <a:latin typeface="TS Qamus"/>
              <a:ea typeface="TS Qamus"/>
              <a:cs typeface="TS Qamus"/>
              <a:sym typeface="TS Qamus"/>
            </a:endParaRPr>
          </a:p>
        </p:txBody>
      </p:sp>
      <p:sp>
        <p:nvSpPr>
          <p:cNvPr id="22" name="TextBox 22"/>
          <p:cNvSpPr txBox="1"/>
          <p:nvPr/>
        </p:nvSpPr>
        <p:spPr>
          <a:xfrm>
            <a:off x="1544869" y="3852192"/>
            <a:ext cx="4471490" cy="361909"/>
          </a:xfrm>
          <a:prstGeom prst="rect">
            <a:avLst/>
          </a:prstGeom>
        </p:spPr>
        <p:txBody>
          <a:bodyPr lIns="0" tIns="0" rIns="0" bIns="0" rtlCol="0" anchor="t">
            <a:spAutoFit/>
          </a:bodyPr>
          <a:lstStyle/>
          <a:p>
            <a:pPr algn="ctr">
              <a:lnSpc>
                <a:spcPts val="2879"/>
              </a:lnSpc>
              <a:spcBef>
                <a:spcPct val="0"/>
              </a:spcBef>
            </a:pPr>
            <a:r>
              <a:rPr lang="en-US" sz="2399" b="1">
                <a:solidFill>
                  <a:srgbClr val="FCFDFC"/>
                </a:solidFill>
                <a:latin typeface="TS Qamus Bold"/>
                <a:ea typeface="TS Qamus Bold"/>
                <a:cs typeface="TS Qamus Bold"/>
                <a:sym typeface="TS Qamus Bold"/>
              </a:rPr>
              <a:t>Marketing de notoriété </a:t>
            </a:r>
          </a:p>
        </p:txBody>
      </p:sp>
      <p:sp>
        <p:nvSpPr>
          <p:cNvPr id="23" name="TextBox 23"/>
          <p:cNvSpPr txBox="1"/>
          <p:nvPr/>
        </p:nvSpPr>
        <p:spPr>
          <a:xfrm>
            <a:off x="6952405" y="3852192"/>
            <a:ext cx="4471490" cy="361909"/>
          </a:xfrm>
          <a:prstGeom prst="rect">
            <a:avLst/>
          </a:prstGeom>
        </p:spPr>
        <p:txBody>
          <a:bodyPr lIns="0" tIns="0" rIns="0" bIns="0" rtlCol="0" anchor="t">
            <a:spAutoFit/>
          </a:bodyPr>
          <a:lstStyle/>
          <a:p>
            <a:pPr algn="ctr">
              <a:lnSpc>
                <a:spcPts val="2879"/>
              </a:lnSpc>
              <a:spcBef>
                <a:spcPct val="0"/>
              </a:spcBef>
            </a:pPr>
            <a:r>
              <a:rPr lang="en-US" sz="2399" b="1">
                <a:solidFill>
                  <a:srgbClr val="DA904C"/>
                </a:solidFill>
                <a:latin typeface="TS Qamus Bold"/>
                <a:ea typeface="TS Qamus Bold"/>
                <a:cs typeface="TS Qamus Bold"/>
                <a:sym typeface="TS Qamus Bold"/>
              </a:rPr>
              <a:t>Marketing relationnel</a:t>
            </a:r>
          </a:p>
        </p:txBody>
      </p:sp>
      <p:sp>
        <p:nvSpPr>
          <p:cNvPr id="24" name="Freeform 24"/>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10"/>
            <a:stretch>
              <a:fillRect/>
            </a:stretch>
          </a:blipFill>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Freeform 3"/>
          <p:cNvSpPr/>
          <p:nvPr/>
        </p:nvSpPr>
        <p:spPr>
          <a:xfrm rot="2318620">
            <a:off x="-1369251" y="7605877"/>
            <a:ext cx="6816687" cy="4114800"/>
          </a:xfrm>
          <a:custGeom>
            <a:avLst/>
            <a:gdLst/>
            <a:ahLst/>
            <a:cxnLst/>
            <a:rect l="l" t="t" r="r" b="b"/>
            <a:pathLst>
              <a:path w="6816687" h="4114800">
                <a:moveTo>
                  <a:pt x="0" y="0"/>
                </a:moveTo>
                <a:lnTo>
                  <a:pt x="6816686" y="0"/>
                </a:lnTo>
                <a:lnTo>
                  <a:pt x="681668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rot="-2047220">
            <a:off x="3690139" y="8228887"/>
            <a:ext cx="3442223" cy="3661939"/>
          </a:xfrm>
          <a:custGeom>
            <a:avLst/>
            <a:gdLst/>
            <a:ahLst/>
            <a:cxnLst/>
            <a:rect l="l" t="t" r="r" b="b"/>
            <a:pathLst>
              <a:path w="3442223" h="3661939">
                <a:moveTo>
                  <a:pt x="0" y="0"/>
                </a:moveTo>
                <a:lnTo>
                  <a:pt x="3442223" y="0"/>
                </a:lnTo>
                <a:lnTo>
                  <a:pt x="3442223" y="3661940"/>
                </a:lnTo>
                <a:lnTo>
                  <a:pt x="0" y="36619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5" name="Group 5"/>
          <p:cNvGrpSpPr/>
          <p:nvPr/>
        </p:nvGrpSpPr>
        <p:grpSpPr>
          <a:xfrm>
            <a:off x="1262214" y="3036025"/>
            <a:ext cx="565310" cy="565310"/>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B6E50"/>
            </a:solidFill>
          </p:spPr>
          <p:txBody>
            <a:bodyPr/>
            <a:lstStyle/>
            <a:p>
              <a:endParaRPr lang="fr-FR"/>
            </a:p>
          </p:txBody>
        </p:sp>
      </p:grpSp>
      <p:grpSp>
        <p:nvGrpSpPr>
          <p:cNvPr id="7" name="Group 7"/>
          <p:cNvGrpSpPr/>
          <p:nvPr/>
        </p:nvGrpSpPr>
        <p:grpSpPr>
          <a:xfrm>
            <a:off x="6815990" y="3036025"/>
            <a:ext cx="565310" cy="565310"/>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A904C"/>
            </a:solidFill>
          </p:spPr>
          <p:txBody>
            <a:bodyPr/>
            <a:lstStyle/>
            <a:p>
              <a:endParaRPr lang="fr-FR"/>
            </a:p>
          </p:txBody>
        </p:sp>
      </p:grpSp>
      <p:grpSp>
        <p:nvGrpSpPr>
          <p:cNvPr id="9" name="Group 9"/>
          <p:cNvGrpSpPr/>
          <p:nvPr/>
        </p:nvGrpSpPr>
        <p:grpSpPr>
          <a:xfrm>
            <a:off x="6815990" y="3398097"/>
            <a:ext cx="4741964" cy="4373455"/>
            <a:chOff x="0" y="0"/>
            <a:chExt cx="1248912" cy="1151856"/>
          </a:xfrm>
        </p:grpSpPr>
        <p:sp>
          <p:nvSpPr>
            <p:cNvPr id="10" name="Freeform 10"/>
            <p:cNvSpPr/>
            <p:nvPr/>
          </p:nvSpPr>
          <p:spPr>
            <a:xfrm>
              <a:off x="0" y="0"/>
              <a:ext cx="1248912" cy="1151856"/>
            </a:xfrm>
            <a:custGeom>
              <a:avLst/>
              <a:gdLst/>
              <a:ahLst/>
              <a:cxnLst/>
              <a:rect l="l" t="t" r="r" b="b"/>
              <a:pathLst>
                <a:path w="1248912" h="1151856">
                  <a:moveTo>
                    <a:pt x="83265" y="0"/>
                  </a:moveTo>
                  <a:lnTo>
                    <a:pt x="1165648" y="0"/>
                  </a:lnTo>
                  <a:cubicBezTo>
                    <a:pt x="1211634" y="0"/>
                    <a:pt x="1248912" y="37279"/>
                    <a:pt x="1248912" y="83265"/>
                  </a:cubicBezTo>
                  <a:lnTo>
                    <a:pt x="1248912" y="1068592"/>
                  </a:lnTo>
                  <a:cubicBezTo>
                    <a:pt x="1248912" y="1114578"/>
                    <a:pt x="1211634" y="1151856"/>
                    <a:pt x="1165648" y="1151856"/>
                  </a:cubicBezTo>
                  <a:lnTo>
                    <a:pt x="83265" y="1151856"/>
                  </a:lnTo>
                  <a:cubicBezTo>
                    <a:pt x="37279" y="1151856"/>
                    <a:pt x="0" y="1114578"/>
                    <a:pt x="0" y="1068592"/>
                  </a:cubicBezTo>
                  <a:lnTo>
                    <a:pt x="0" y="83265"/>
                  </a:lnTo>
                  <a:cubicBezTo>
                    <a:pt x="0" y="37279"/>
                    <a:pt x="37279" y="0"/>
                    <a:pt x="83265" y="0"/>
                  </a:cubicBezTo>
                  <a:close/>
                </a:path>
              </a:pathLst>
            </a:custGeom>
            <a:solidFill>
              <a:srgbClr val="FFBD59">
                <a:alpha val="45882"/>
              </a:srgbClr>
            </a:solidFill>
          </p:spPr>
          <p:txBody>
            <a:bodyPr/>
            <a:lstStyle/>
            <a:p>
              <a:endParaRPr lang="fr-FR"/>
            </a:p>
          </p:txBody>
        </p:sp>
        <p:sp>
          <p:nvSpPr>
            <p:cNvPr id="11" name="TextBox 11"/>
            <p:cNvSpPr txBox="1"/>
            <p:nvPr/>
          </p:nvSpPr>
          <p:spPr>
            <a:xfrm>
              <a:off x="0" y="-38100"/>
              <a:ext cx="1248912" cy="1189956"/>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2224704" y="3398097"/>
            <a:ext cx="4741964" cy="4373455"/>
            <a:chOff x="0" y="0"/>
            <a:chExt cx="1248912" cy="1151856"/>
          </a:xfrm>
        </p:grpSpPr>
        <p:sp>
          <p:nvSpPr>
            <p:cNvPr id="13" name="Freeform 13"/>
            <p:cNvSpPr/>
            <p:nvPr/>
          </p:nvSpPr>
          <p:spPr>
            <a:xfrm>
              <a:off x="0" y="0"/>
              <a:ext cx="1248912" cy="1151856"/>
            </a:xfrm>
            <a:custGeom>
              <a:avLst/>
              <a:gdLst/>
              <a:ahLst/>
              <a:cxnLst/>
              <a:rect l="l" t="t" r="r" b="b"/>
              <a:pathLst>
                <a:path w="1248912" h="1151856">
                  <a:moveTo>
                    <a:pt x="83265" y="0"/>
                  </a:moveTo>
                  <a:lnTo>
                    <a:pt x="1165648" y="0"/>
                  </a:lnTo>
                  <a:cubicBezTo>
                    <a:pt x="1211634" y="0"/>
                    <a:pt x="1248912" y="37279"/>
                    <a:pt x="1248912" y="83265"/>
                  </a:cubicBezTo>
                  <a:lnTo>
                    <a:pt x="1248912" y="1068592"/>
                  </a:lnTo>
                  <a:cubicBezTo>
                    <a:pt x="1248912" y="1114578"/>
                    <a:pt x="1211634" y="1151856"/>
                    <a:pt x="1165648" y="1151856"/>
                  </a:cubicBezTo>
                  <a:lnTo>
                    <a:pt x="83265" y="1151856"/>
                  </a:lnTo>
                  <a:cubicBezTo>
                    <a:pt x="37279" y="1151856"/>
                    <a:pt x="0" y="1114578"/>
                    <a:pt x="0" y="1068592"/>
                  </a:cubicBezTo>
                  <a:lnTo>
                    <a:pt x="0" y="83265"/>
                  </a:lnTo>
                  <a:cubicBezTo>
                    <a:pt x="0" y="37279"/>
                    <a:pt x="37279" y="0"/>
                    <a:pt x="83265" y="0"/>
                  </a:cubicBezTo>
                  <a:close/>
                </a:path>
              </a:pathLst>
            </a:custGeom>
            <a:solidFill>
              <a:srgbClr val="EB907C">
                <a:alpha val="45882"/>
              </a:srgbClr>
            </a:solidFill>
          </p:spPr>
          <p:txBody>
            <a:bodyPr/>
            <a:lstStyle/>
            <a:p>
              <a:endParaRPr lang="fr-FR"/>
            </a:p>
          </p:txBody>
        </p:sp>
        <p:sp>
          <p:nvSpPr>
            <p:cNvPr id="14" name="TextBox 14"/>
            <p:cNvSpPr txBox="1"/>
            <p:nvPr/>
          </p:nvSpPr>
          <p:spPr>
            <a:xfrm>
              <a:off x="0" y="-38100"/>
              <a:ext cx="1248912" cy="1189956"/>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12224704" y="3115442"/>
            <a:ext cx="565310" cy="565310"/>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907C"/>
            </a:solidFill>
          </p:spPr>
          <p:txBody>
            <a:bodyPr/>
            <a:lstStyle/>
            <a:p>
              <a:endParaRPr lang="fr-FR"/>
            </a:p>
          </p:txBody>
        </p:sp>
      </p:grpSp>
      <p:grpSp>
        <p:nvGrpSpPr>
          <p:cNvPr id="17" name="Group 17"/>
          <p:cNvGrpSpPr/>
          <p:nvPr/>
        </p:nvGrpSpPr>
        <p:grpSpPr>
          <a:xfrm>
            <a:off x="1409632" y="3398097"/>
            <a:ext cx="4741964" cy="4373455"/>
            <a:chOff x="0" y="0"/>
            <a:chExt cx="1248912" cy="1151856"/>
          </a:xfrm>
        </p:grpSpPr>
        <p:sp>
          <p:nvSpPr>
            <p:cNvPr id="18" name="Freeform 18"/>
            <p:cNvSpPr/>
            <p:nvPr/>
          </p:nvSpPr>
          <p:spPr>
            <a:xfrm>
              <a:off x="0" y="0"/>
              <a:ext cx="1248912" cy="1151856"/>
            </a:xfrm>
            <a:custGeom>
              <a:avLst/>
              <a:gdLst/>
              <a:ahLst/>
              <a:cxnLst/>
              <a:rect l="l" t="t" r="r" b="b"/>
              <a:pathLst>
                <a:path w="1248912" h="1151856">
                  <a:moveTo>
                    <a:pt x="83265" y="0"/>
                  </a:moveTo>
                  <a:lnTo>
                    <a:pt x="1165648" y="0"/>
                  </a:lnTo>
                  <a:cubicBezTo>
                    <a:pt x="1211634" y="0"/>
                    <a:pt x="1248912" y="37279"/>
                    <a:pt x="1248912" y="83265"/>
                  </a:cubicBezTo>
                  <a:lnTo>
                    <a:pt x="1248912" y="1068592"/>
                  </a:lnTo>
                  <a:cubicBezTo>
                    <a:pt x="1248912" y="1114578"/>
                    <a:pt x="1211634" y="1151856"/>
                    <a:pt x="1165648" y="1151856"/>
                  </a:cubicBezTo>
                  <a:lnTo>
                    <a:pt x="83265" y="1151856"/>
                  </a:lnTo>
                  <a:cubicBezTo>
                    <a:pt x="37279" y="1151856"/>
                    <a:pt x="0" y="1114578"/>
                    <a:pt x="0" y="1068592"/>
                  </a:cubicBezTo>
                  <a:lnTo>
                    <a:pt x="0" y="83265"/>
                  </a:lnTo>
                  <a:cubicBezTo>
                    <a:pt x="0" y="37279"/>
                    <a:pt x="37279" y="0"/>
                    <a:pt x="83265" y="0"/>
                  </a:cubicBezTo>
                  <a:close/>
                </a:path>
              </a:pathLst>
            </a:custGeom>
            <a:solidFill>
              <a:srgbClr val="2A4B11">
                <a:alpha val="45882"/>
              </a:srgbClr>
            </a:solidFill>
          </p:spPr>
          <p:txBody>
            <a:bodyPr/>
            <a:lstStyle/>
            <a:p>
              <a:endParaRPr lang="fr-FR"/>
            </a:p>
          </p:txBody>
        </p:sp>
        <p:sp>
          <p:nvSpPr>
            <p:cNvPr id="19" name="TextBox 19"/>
            <p:cNvSpPr txBox="1"/>
            <p:nvPr/>
          </p:nvSpPr>
          <p:spPr>
            <a:xfrm>
              <a:off x="0" y="-38100"/>
              <a:ext cx="1248912" cy="1189956"/>
            </a:xfrm>
            <a:prstGeom prst="rect">
              <a:avLst/>
            </a:prstGeom>
          </p:spPr>
          <p:txBody>
            <a:bodyPr lIns="50800" tIns="50800" rIns="50800" bIns="50800" rtlCol="0" anchor="ctr"/>
            <a:lstStyle/>
            <a:p>
              <a:pPr algn="ctr">
                <a:lnSpc>
                  <a:spcPts val="2940"/>
                </a:lnSpc>
              </a:pPr>
              <a:endParaRPr/>
            </a:p>
          </p:txBody>
        </p:sp>
      </p:grpSp>
      <p:sp>
        <p:nvSpPr>
          <p:cNvPr id="20" name="Freeform 20"/>
          <p:cNvSpPr/>
          <p:nvPr/>
        </p:nvSpPr>
        <p:spPr>
          <a:xfrm>
            <a:off x="8932822" y="6804947"/>
            <a:ext cx="422357" cy="422885"/>
          </a:xfrm>
          <a:custGeom>
            <a:avLst/>
            <a:gdLst/>
            <a:ahLst/>
            <a:cxnLst/>
            <a:rect l="l" t="t" r="r" b="b"/>
            <a:pathLst>
              <a:path w="422357" h="422885">
                <a:moveTo>
                  <a:pt x="0" y="0"/>
                </a:moveTo>
                <a:lnTo>
                  <a:pt x="422356" y="0"/>
                </a:lnTo>
                <a:lnTo>
                  <a:pt x="422356" y="422885"/>
                </a:lnTo>
                <a:lnTo>
                  <a:pt x="0" y="422885"/>
                </a:lnTo>
                <a:lnTo>
                  <a:pt x="0" y="0"/>
                </a:lnTo>
                <a:close/>
              </a:path>
            </a:pathLst>
          </a:custGeom>
          <a:blipFill>
            <a:blip r:embed="rId6"/>
            <a:stretch>
              <a:fillRect/>
            </a:stretch>
          </a:blipFill>
        </p:spPr>
        <p:txBody>
          <a:bodyPr/>
          <a:lstStyle/>
          <a:p>
            <a:endParaRPr lang="fr-FR"/>
          </a:p>
        </p:txBody>
      </p:sp>
      <p:sp>
        <p:nvSpPr>
          <p:cNvPr id="21" name="Freeform 21"/>
          <p:cNvSpPr/>
          <p:nvPr/>
        </p:nvSpPr>
        <p:spPr>
          <a:xfrm>
            <a:off x="7834724" y="6781666"/>
            <a:ext cx="469447" cy="469447"/>
          </a:xfrm>
          <a:custGeom>
            <a:avLst/>
            <a:gdLst/>
            <a:ahLst/>
            <a:cxnLst/>
            <a:rect l="l" t="t" r="r" b="b"/>
            <a:pathLst>
              <a:path w="469447" h="469447">
                <a:moveTo>
                  <a:pt x="0" y="0"/>
                </a:moveTo>
                <a:lnTo>
                  <a:pt x="469448" y="0"/>
                </a:lnTo>
                <a:lnTo>
                  <a:pt x="469448" y="469447"/>
                </a:lnTo>
                <a:lnTo>
                  <a:pt x="0" y="469447"/>
                </a:lnTo>
                <a:lnTo>
                  <a:pt x="0" y="0"/>
                </a:lnTo>
                <a:close/>
              </a:path>
            </a:pathLst>
          </a:custGeom>
          <a:blipFill>
            <a:blip r:embed="rId7"/>
            <a:stretch>
              <a:fillRect/>
            </a:stretch>
          </a:blipFill>
        </p:spPr>
        <p:txBody>
          <a:bodyPr/>
          <a:lstStyle/>
          <a:p>
            <a:endParaRPr lang="fr-FR"/>
          </a:p>
        </p:txBody>
      </p:sp>
      <p:sp>
        <p:nvSpPr>
          <p:cNvPr id="22" name="Freeform 22"/>
          <p:cNvSpPr/>
          <p:nvPr/>
        </p:nvSpPr>
        <p:spPr>
          <a:xfrm>
            <a:off x="9985137" y="6804947"/>
            <a:ext cx="378545" cy="378545"/>
          </a:xfrm>
          <a:custGeom>
            <a:avLst/>
            <a:gdLst/>
            <a:ahLst/>
            <a:cxnLst/>
            <a:rect l="l" t="t" r="r" b="b"/>
            <a:pathLst>
              <a:path w="378545" h="378545">
                <a:moveTo>
                  <a:pt x="0" y="0"/>
                </a:moveTo>
                <a:lnTo>
                  <a:pt x="378545" y="0"/>
                </a:lnTo>
                <a:lnTo>
                  <a:pt x="378545" y="378545"/>
                </a:lnTo>
                <a:lnTo>
                  <a:pt x="0" y="378545"/>
                </a:lnTo>
                <a:lnTo>
                  <a:pt x="0" y="0"/>
                </a:lnTo>
                <a:close/>
              </a:path>
            </a:pathLst>
          </a:custGeom>
          <a:blipFill>
            <a:blip r:embed="rId8"/>
            <a:stretch>
              <a:fillRect/>
            </a:stretch>
          </a:blipFill>
        </p:spPr>
        <p:txBody>
          <a:bodyPr/>
          <a:lstStyle/>
          <a:p>
            <a:endParaRPr lang="fr-FR"/>
          </a:p>
        </p:txBody>
      </p:sp>
      <p:sp>
        <p:nvSpPr>
          <p:cNvPr id="23" name="Freeform 23"/>
          <p:cNvSpPr/>
          <p:nvPr/>
        </p:nvSpPr>
        <p:spPr>
          <a:xfrm>
            <a:off x="3527490" y="6781666"/>
            <a:ext cx="506247" cy="506247"/>
          </a:xfrm>
          <a:custGeom>
            <a:avLst/>
            <a:gdLst/>
            <a:ahLst/>
            <a:cxnLst/>
            <a:rect l="l" t="t" r="r" b="b"/>
            <a:pathLst>
              <a:path w="506247" h="506247">
                <a:moveTo>
                  <a:pt x="0" y="0"/>
                </a:moveTo>
                <a:lnTo>
                  <a:pt x="506248" y="0"/>
                </a:lnTo>
                <a:lnTo>
                  <a:pt x="506248" y="506247"/>
                </a:lnTo>
                <a:lnTo>
                  <a:pt x="0" y="506247"/>
                </a:lnTo>
                <a:lnTo>
                  <a:pt x="0" y="0"/>
                </a:lnTo>
                <a:close/>
              </a:path>
            </a:pathLst>
          </a:custGeom>
          <a:blipFill>
            <a:blip r:embed="rId9"/>
            <a:stretch>
              <a:fillRect/>
            </a:stretch>
          </a:blipFill>
        </p:spPr>
        <p:txBody>
          <a:bodyPr/>
          <a:lstStyle/>
          <a:p>
            <a:endParaRPr lang="fr-FR"/>
          </a:p>
        </p:txBody>
      </p:sp>
      <p:sp>
        <p:nvSpPr>
          <p:cNvPr id="24" name="TextBox 24"/>
          <p:cNvSpPr txBox="1"/>
          <p:nvPr/>
        </p:nvSpPr>
        <p:spPr>
          <a:xfrm>
            <a:off x="850564" y="1290839"/>
            <a:ext cx="15164081" cy="889634"/>
          </a:xfrm>
          <a:prstGeom prst="rect">
            <a:avLst/>
          </a:prstGeom>
        </p:spPr>
        <p:txBody>
          <a:bodyPr lIns="0" tIns="0" rIns="0" bIns="0" rtlCol="0" anchor="t">
            <a:spAutoFit/>
          </a:bodyPr>
          <a:lstStyle/>
          <a:p>
            <a:pPr algn="ctr">
              <a:lnSpc>
                <a:spcPts val="7140"/>
              </a:lnSpc>
              <a:spcBef>
                <a:spcPct val="0"/>
              </a:spcBef>
            </a:pPr>
            <a:r>
              <a:rPr lang="en-US" sz="5100" b="1">
                <a:solidFill>
                  <a:srgbClr val="000000"/>
                </a:solidFill>
                <a:latin typeface="TS Qamus Bold"/>
                <a:ea typeface="TS Qamus Bold"/>
                <a:cs typeface="TS Qamus Bold"/>
                <a:sym typeface="TS Qamus Bold"/>
              </a:rPr>
              <a:t>Stratégie de communication et marketing</a:t>
            </a:r>
          </a:p>
        </p:txBody>
      </p:sp>
      <p:sp>
        <p:nvSpPr>
          <p:cNvPr id="25" name="TextBox 25"/>
          <p:cNvSpPr txBox="1"/>
          <p:nvPr/>
        </p:nvSpPr>
        <p:spPr>
          <a:xfrm>
            <a:off x="1589642" y="4962525"/>
            <a:ext cx="4197648" cy="361950"/>
          </a:xfrm>
          <a:prstGeom prst="rect">
            <a:avLst/>
          </a:prstGeom>
        </p:spPr>
        <p:txBody>
          <a:bodyPr lIns="0" tIns="0" rIns="0" bIns="0" rtlCol="0" anchor="t">
            <a:spAutoFit/>
          </a:bodyPr>
          <a:lstStyle/>
          <a:p>
            <a:pPr algn="ctr">
              <a:lnSpc>
                <a:spcPts val="2879"/>
              </a:lnSpc>
              <a:spcBef>
                <a:spcPct val="0"/>
              </a:spcBef>
            </a:pPr>
            <a:r>
              <a:rPr lang="en-US" sz="2400">
                <a:solidFill>
                  <a:srgbClr val="000000"/>
                </a:solidFill>
                <a:latin typeface="TS Qamus"/>
                <a:ea typeface="TS Qamus"/>
                <a:cs typeface="TS Qamus"/>
                <a:sym typeface="TS Qamus"/>
              </a:rPr>
              <a:t>BtoB </a:t>
            </a:r>
          </a:p>
        </p:txBody>
      </p:sp>
      <p:sp>
        <p:nvSpPr>
          <p:cNvPr id="26" name="TextBox 26"/>
          <p:cNvSpPr txBox="1"/>
          <p:nvPr/>
        </p:nvSpPr>
        <p:spPr>
          <a:xfrm>
            <a:off x="6952405" y="5071350"/>
            <a:ext cx="4471490" cy="723900"/>
          </a:xfrm>
          <a:prstGeom prst="rect">
            <a:avLst/>
          </a:prstGeom>
        </p:spPr>
        <p:txBody>
          <a:bodyPr lIns="0" tIns="0" rIns="0" bIns="0" rtlCol="0" anchor="t">
            <a:spAutoFit/>
          </a:bodyPr>
          <a:lstStyle/>
          <a:p>
            <a:pPr algn="ctr">
              <a:lnSpc>
                <a:spcPts val="2879"/>
              </a:lnSpc>
            </a:pPr>
            <a:r>
              <a:rPr lang="en-US" sz="2399">
                <a:solidFill>
                  <a:srgbClr val="000000"/>
                </a:solidFill>
                <a:latin typeface="TS Qamus"/>
                <a:ea typeface="TS Qamus"/>
                <a:cs typeface="TS Qamus"/>
                <a:sym typeface="TS Qamus"/>
              </a:rPr>
              <a:t> BtoC </a:t>
            </a:r>
          </a:p>
          <a:p>
            <a:pPr algn="ctr">
              <a:lnSpc>
                <a:spcPts val="2879"/>
              </a:lnSpc>
              <a:spcBef>
                <a:spcPct val="0"/>
              </a:spcBef>
            </a:pPr>
            <a:endParaRPr lang="en-US" sz="2399">
              <a:solidFill>
                <a:srgbClr val="000000"/>
              </a:solidFill>
              <a:latin typeface="TS Qamus"/>
              <a:ea typeface="TS Qamus"/>
              <a:cs typeface="TS Qamus"/>
              <a:sym typeface="TS Qamus"/>
            </a:endParaRPr>
          </a:p>
        </p:txBody>
      </p:sp>
      <p:sp>
        <p:nvSpPr>
          <p:cNvPr id="27" name="TextBox 27"/>
          <p:cNvSpPr txBox="1"/>
          <p:nvPr/>
        </p:nvSpPr>
        <p:spPr>
          <a:xfrm>
            <a:off x="12590899" y="4576050"/>
            <a:ext cx="4009575" cy="2533650"/>
          </a:xfrm>
          <a:prstGeom prst="rect">
            <a:avLst/>
          </a:prstGeom>
        </p:spPr>
        <p:txBody>
          <a:bodyPr lIns="0" tIns="0" rIns="0" bIns="0" rtlCol="0" anchor="t">
            <a:spAutoFit/>
          </a:bodyPr>
          <a:lstStyle/>
          <a:p>
            <a:pPr algn="ctr">
              <a:lnSpc>
                <a:spcPts val="2879"/>
              </a:lnSpc>
              <a:spcBef>
                <a:spcPct val="0"/>
              </a:spcBef>
            </a:pPr>
            <a:r>
              <a:rPr lang="en-US" sz="2400">
                <a:solidFill>
                  <a:srgbClr val="000000"/>
                </a:solidFill>
                <a:latin typeface="TS Qamus"/>
                <a:ea typeface="TS Qamus"/>
                <a:cs typeface="TS Qamus"/>
                <a:sym typeface="TS Qamus"/>
              </a:rPr>
              <a:t> Innover tout en respectant la réglementation, les enjeux sociaux et environnementaux (inclusion, transition énergétique, etc.)</a:t>
            </a:r>
          </a:p>
        </p:txBody>
      </p:sp>
      <p:sp>
        <p:nvSpPr>
          <p:cNvPr id="28" name="TextBox 28"/>
          <p:cNvSpPr txBox="1"/>
          <p:nvPr/>
        </p:nvSpPr>
        <p:spPr>
          <a:xfrm>
            <a:off x="1544869" y="3852192"/>
            <a:ext cx="4471490" cy="361909"/>
          </a:xfrm>
          <a:prstGeom prst="rect">
            <a:avLst/>
          </a:prstGeom>
        </p:spPr>
        <p:txBody>
          <a:bodyPr lIns="0" tIns="0" rIns="0" bIns="0" rtlCol="0" anchor="t">
            <a:spAutoFit/>
          </a:bodyPr>
          <a:lstStyle/>
          <a:p>
            <a:pPr algn="ctr">
              <a:lnSpc>
                <a:spcPts val="2879"/>
              </a:lnSpc>
              <a:spcBef>
                <a:spcPct val="0"/>
              </a:spcBef>
            </a:pPr>
            <a:r>
              <a:rPr lang="en-US" sz="2399" b="1">
                <a:solidFill>
                  <a:srgbClr val="FCFDFC"/>
                </a:solidFill>
                <a:latin typeface="TS Qamus Bold"/>
                <a:ea typeface="TS Qamus Bold"/>
                <a:cs typeface="TS Qamus Bold"/>
                <a:sym typeface="TS Qamus Bold"/>
              </a:rPr>
              <a:t>Marketing de notoriété </a:t>
            </a:r>
          </a:p>
        </p:txBody>
      </p:sp>
      <p:sp>
        <p:nvSpPr>
          <p:cNvPr id="29" name="TextBox 29"/>
          <p:cNvSpPr txBox="1"/>
          <p:nvPr/>
        </p:nvSpPr>
        <p:spPr>
          <a:xfrm>
            <a:off x="6952405" y="3852192"/>
            <a:ext cx="4471490" cy="361909"/>
          </a:xfrm>
          <a:prstGeom prst="rect">
            <a:avLst/>
          </a:prstGeom>
        </p:spPr>
        <p:txBody>
          <a:bodyPr lIns="0" tIns="0" rIns="0" bIns="0" rtlCol="0" anchor="t">
            <a:spAutoFit/>
          </a:bodyPr>
          <a:lstStyle/>
          <a:p>
            <a:pPr algn="ctr">
              <a:lnSpc>
                <a:spcPts val="2879"/>
              </a:lnSpc>
              <a:spcBef>
                <a:spcPct val="0"/>
              </a:spcBef>
            </a:pPr>
            <a:r>
              <a:rPr lang="en-US" sz="2399" b="1">
                <a:solidFill>
                  <a:srgbClr val="DA904C"/>
                </a:solidFill>
                <a:latin typeface="TS Qamus Bold"/>
                <a:ea typeface="TS Qamus Bold"/>
                <a:cs typeface="TS Qamus Bold"/>
                <a:sym typeface="TS Qamus Bold"/>
              </a:rPr>
              <a:t>Marketing relationnel</a:t>
            </a:r>
          </a:p>
        </p:txBody>
      </p:sp>
      <p:sp>
        <p:nvSpPr>
          <p:cNvPr id="30" name="TextBox 30"/>
          <p:cNvSpPr txBox="1"/>
          <p:nvPr/>
        </p:nvSpPr>
        <p:spPr>
          <a:xfrm>
            <a:off x="12359942" y="3852192"/>
            <a:ext cx="4471490" cy="361909"/>
          </a:xfrm>
          <a:prstGeom prst="rect">
            <a:avLst/>
          </a:prstGeom>
        </p:spPr>
        <p:txBody>
          <a:bodyPr lIns="0" tIns="0" rIns="0" bIns="0" rtlCol="0" anchor="t">
            <a:spAutoFit/>
          </a:bodyPr>
          <a:lstStyle/>
          <a:p>
            <a:pPr algn="ctr">
              <a:lnSpc>
                <a:spcPts val="2879"/>
              </a:lnSpc>
              <a:spcBef>
                <a:spcPct val="0"/>
              </a:spcBef>
            </a:pPr>
            <a:r>
              <a:rPr lang="en-US" sz="2399" b="1">
                <a:solidFill>
                  <a:srgbClr val="FF6D4D"/>
                </a:solidFill>
                <a:latin typeface="TS Qamus Bold"/>
                <a:ea typeface="TS Qamus Bold"/>
                <a:cs typeface="TS Qamus Bold"/>
                <a:sym typeface="TS Qamus Bold"/>
              </a:rPr>
              <a:t>Stratégie RSE</a:t>
            </a:r>
          </a:p>
        </p:txBody>
      </p:sp>
      <p:sp>
        <p:nvSpPr>
          <p:cNvPr id="31" name="Freeform 31"/>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10"/>
            <a:stretch>
              <a:fillRect/>
            </a:stretch>
          </a:blipFill>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Freeform 3"/>
          <p:cNvSpPr/>
          <p:nvPr/>
        </p:nvSpPr>
        <p:spPr>
          <a:xfrm rot="1198761">
            <a:off x="-6872534" y="6080691"/>
            <a:ext cx="12639002" cy="12639002"/>
          </a:xfrm>
          <a:custGeom>
            <a:avLst/>
            <a:gdLst/>
            <a:ahLst/>
            <a:cxnLst/>
            <a:rect l="l" t="t" r="r" b="b"/>
            <a:pathLst>
              <a:path w="12639002" h="12639002">
                <a:moveTo>
                  <a:pt x="0" y="0"/>
                </a:moveTo>
                <a:lnTo>
                  <a:pt x="12639002" y="0"/>
                </a:lnTo>
                <a:lnTo>
                  <a:pt x="12639002" y="12639002"/>
                </a:lnTo>
                <a:lnTo>
                  <a:pt x="0" y="12639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rot="4406544">
            <a:off x="375438" y="8113300"/>
            <a:ext cx="5187039" cy="4875817"/>
          </a:xfrm>
          <a:custGeom>
            <a:avLst/>
            <a:gdLst/>
            <a:ahLst/>
            <a:cxnLst/>
            <a:rect l="l" t="t" r="r" b="b"/>
            <a:pathLst>
              <a:path w="5187039" h="4875817">
                <a:moveTo>
                  <a:pt x="0" y="0"/>
                </a:moveTo>
                <a:lnTo>
                  <a:pt x="5187039" y="0"/>
                </a:lnTo>
                <a:lnTo>
                  <a:pt x="5187039" y="4875817"/>
                </a:lnTo>
                <a:lnTo>
                  <a:pt x="0" y="4875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 name="Freeform 5"/>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6"/>
            <a:stretch>
              <a:fillRect/>
            </a:stretch>
          </a:blipFill>
        </p:spPr>
        <p:txBody>
          <a:bodyPr/>
          <a:lstStyle/>
          <a:p>
            <a:endParaRPr lang="fr-FR"/>
          </a:p>
        </p:txBody>
      </p:sp>
      <p:sp>
        <p:nvSpPr>
          <p:cNvPr id="6" name="Freeform 6"/>
          <p:cNvSpPr/>
          <p:nvPr/>
        </p:nvSpPr>
        <p:spPr>
          <a:xfrm>
            <a:off x="5679497" y="2605563"/>
            <a:ext cx="1401763" cy="1834768"/>
          </a:xfrm>
          <a:custGeom>
            <a:avLst/>
            <a:gdLst/>
            <a:ahLst/>
            <a:cxnLst/>
            <a:rect l="l" t="t" r="r" b="b"/>
            <a:pathLst>
              <a:path w="1401763" h="1834768">
                <a:moveTo>
                  <a:pt x="0" y="0"/>
                </a:moveTo>
                <a:lnTo>
                  <a:pt x="1401763" y="0"/>
                </a:lnTo>
                <a:lnTo>
                  <a:pt x="1401763" y="1834768"/>
                </a:lnTo>
                <a:lnTo>
                  <a:pt x="0" y="1834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7" name="Freeform 7"/>
          <p:cNvSpPr/>
          <p:nvPr/>
        </p:nvSpPr>
        <p:spPr>
          <a:xfrm>
            <a:off x="11134697" y="7541471"/>
            <a:ext cx="1904054" cy="1533629"/>
          </a:xfrm>
          <a:custGeom>
            <a:avLst/>
            <a:gdLst/>
            <a:ahLst/>
            <a:cxnLst/>
            <a:rect l="l" t="t" r="r" b="b"/>
            <a:pathLst>
              <a:path w="1904054" h="1533629">
                <a:moveTo>
                  <a:pt x="0" y="0"/>
                </a:moveTo>
                <a:lnTo>
                  <a:pt x="1904054" y="0"/>
                </a:lnTo>
                <a:lnTo>
                  <a:pt x="1904054" y="1533630"/>
                </a:lnTo>
                <a:lnTo>
                  <a:pt x="0" y="15336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8" name="Freeform 8"/>
          <p:cNvSpPr/>
          <p:nvPr/>
        </p:nvSpPr>
        <p:spPr>
          <a:xfrm>
            <a:off x="11806127" y="4566141"/>
            <a:ext cx="1163177" cy="1154718"/>
          </a:xfrm>
          <a:custGeom>
            <a:avLst/>
            <a:gdLst/>
            <a:ahLst/>
            <a:cxnLst/>
            <a:rect l="l" t="t" r="r" b="b"/>
            <a:pathLst>
              <a:path w="1163177" h="1154718">
                <a:moveTo>
                  <a:pt x="0" y="0"/>
                </a:moveTo>
                <a:lnTo>
                  <a:pt x="1163177" y="0"/>
                </a:lnTo>
                <a:lnTo>
                  <a:pt x="1163177" y="1154718"/>
                </a:lnTo>
                <a:lnTo>
                  <a:pt x="0" y="11547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9" name="Freeform 9"/>
          <p:cNvSpPr/>
          <p:nvPr/>
        </p:nvSpPr>
        <p:spPr>
          <a:xfrm>
            <a:off x="4993329" y="5998144"/>
            <a:ext cx="1372336" cy="1372336"/>
          </a:xfrm>
          <a:custGeom>
            <a:avLst/>
            <a:gdLst/>
            <a:ahLst/>
            <a:cxnLst/>
            <a:rect l="l" t="t" r="r" b="b"/>
            <a:pathLst>
              <a:path w="1372336" h="1372336">
                <a:moveTo>
                  <a:pt x="0" y="0"/>
                </a:moveTo>
                <a:lnTo>
                  <a:pt x="1372336" y="0"/>
                </a:lnTo>
                <a:lnTo>
                  <a:pt x="1372336" y="1372336"/>
                </a:lnTo>
                <a:lnTo>
                  <a:pt x="0" y="13723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10" name="TextBox 10"/>
          <p:cNvSpPr txBox="1"/>
          <p:nvPr/>
        </p:nvSpPr>
        <p:spPr>
          <a:xfrm>
            <a:off x="867789" y="1179180"/>
            <a:ext cx="14674502" cy="889634"/>
          </a:xfrm>
          <a:prstGeom prst="rect">
            <a:avLst/>
          </a:prstGeom>
        </p:spPr>
        <p:txBody>
          <a:bodyPr lIns="0" tIns="0" rIns="0" bIns="0" rtlCol="0" anchor="t">
            <a:spAutoFit/>
          </a:bodyPr>
          <a:lstStyle/>
          <a:p>
            <a:pPr algn="ctr">
              <a:lnSpc>
                <a:spcPts val="7140"/>
              </a:lnSpc>
              <a:spcBef>
                <a:spcPct val="0"/>
              </a:spcBef>
            </a:pPr>
            <a:r>
              <a:rPr lang="en-US" sz="5100" b="1">
                <a:solidFill>
                  <a:srgbClr val="000000"/>
                </a:solidFill>
                <a:latin typeface="TS Qamus Bold"/>
                <a:ea typeface="TS Qamus Bold"/>
                <a:cs typeface="TS Qamus Bold"/>
                <a:sym typeface="TS Qamus Bold"/>
              </a:rPr>
              <a:t>Stratégie d’investissement à l’interne</a:t>
            </a:r>
          </a:p>
        </p:txBody>
      </p:sp>
      <p:sp>
        <p:nvSpPr>
          <p:cNvPr id="11" name="TextBox 11"/>
          <p:cNvSpPr txBox="1"/>
          <p:nvPr/>
        </p:nvSpPr>
        <p:spPr>
          <a:xfrm>
            <a:off x="6365665" y="3268047"/>
            <a:ext cx="6022051" cy="5219700"/>
          </a:xfrm>
          <a:prstGeom prst="rect">
            <a:avLst/>
          </a:prstGeom>
        </p:spPr>
        <p:txBody>
          <a:bodyPr lIns="0" tIns="0" rIns="0" bIns="0" rtlCol="0" anchor="t">
            <a:spAutoFit/>
          </a:bodyPr>
          <a:lstStyle/>
          <a:p>
            <a:pPr algn="ctr">
              <a:lnSpc>
                <a:spcPts val="4199"/>
              </a:lnSpc>
            </a:pPr>
            <a:r>
              <a:rPr lang="en-US" sz="2999" b="1">
                <a:solidFill>
                  <a:srgbClr val="000000"/>
                </a:solidFill>
                <a:latin typeface="TS Qamus Bold"/>
                <a:ea typeface="TS Qamus Bold"/>
                <a:cs typeface="TS Qamus Bold"/>
                <a:sym typeface="TS Qamus Bold"/>
              </a:rPr>
              <a:t>Digitalisation</a:t>
            </a:r>
          </a:p>
          <a:p>
            <a:pPr algn="ctr">
              <a:lnSpc>
                <a:spcPts val="4199"/>
              </a:lnSpc>
            </a:pPr>
            <a:endParaRPr lang="en-US" sz="2999" b="1">
              <a:solidFill>
                <a:srgbClr val="000000"/>
              </a:solidFill>
              <a:latin typeface="TS Qamus Bold"/>
              <a:ea typeface="TS Qamus Bold"/>
              <a:cs typeface="TS Qamus Bold"/>
              <a:sym typeface="TS Qamus Bold"/>
            </a:endParaRPr>
          </a:p>
          <a:p>
            <a:pPr algn="ctr">
              <a:lnSpc>
                <a:spcPts val="4199"/>
              </a:lnSpc>
            </a:pPr>
            <a:endParaRPr lang="en-US" sz="2999" b="1">
              <a:solidFill>
                <a:srgbClr val="000000"/>
              </a:solidFill>
              <a:latin typeface="TS Qamus Bold"/>
              <a:ea typeface="TS Qamus Bold"/>
              <a:cs typeface="TS Qamus Bold"/>
              <a:sym typeface="TS Qamus Bold"/>
            </a:endParaRPr>
          </a:p>
          <a:p>
            <a:pPr algn="ctr">
              <a:lnSpc>
                <a:spcPts val="4199"/>
              </a:lnSpc>
            </a:pPr>
            <a:r>
              <a:rPr lang="en-US" sz="2999" b="1">
                <a:solidFill>
                  <a:srgbClr val="000000"/>
                </a:solidFill>
                <a:latin typeface="TS Qamus Bold"/>
                <a:ea typeface="TS Qamus Bold"/>
                <a:cs typeface="TS Qamus Bold"/>
                <a:sym typeface="TS Qamus Bold"/>
              </a:rPr>
              <a:t>Capital humain </a:t>
            </a:r>
          </a:p>
          <a:p>
            <a:pPr algn="ctr">
              <a:lnSpc>
                <a:spcPts val="4199"/>
              </a:lnSpc>
            </a:pPr>
            <a:endParaRPr lang="en-US" sz="2999" b="1">
              <a:solidFill>
                <a:srgbClr val="000000"/>
              </a:solidFill>
              <a:latin typeface="TS Qamus Bold"/>
              <a:ea typeface="TS Qamus Bold"/>
              <a:cs typeface="TS Qamus Bold"/>
              <a:sym typeface="TS Qamus Bold"/>
            </a:endParaRPr>
          </a:p>
          <a:p>
            <a:pPr algn="ctr">
              <a:lnSpc>
                <a:spcPts val="4199"/>
              </a:lnSpc>
            </a:pPr>
            <a:endParaRPr lang="en-US" sz="2999" b="1">
              <a:solidFill>
                <a:srgbClr val="000000"/>
              </a:solidFill>
              <a:latin typeface="TS Qamus Bold"/>
              <a:ea typeface="TS Qamus Bold"/>
              <a:cs typeface="TS Qamus Bold"/>
              <a:sym typeface="TS Qamus Bold"/>
            </a:endParaRPr>
          </a:p>
          <a:p>
            <a:pPr algn="ctr">
              <a:lnSpc>
                <a:spcPts val="4199"/>
              </a:lnSpc>
            </a:pPr>
            <a:r>
              <a:rPr lang="en-US" sz="2999" b="1">
                <a:solidFill>
                  <a:srgbClr val="000000"/>
                </a:solidFill>
                <a:latin typeface="TS Qamus Bold"/>
                <a:ea typeface="TS Qamus Bold"/>
                <a:cs typeface="TS Qamus Bold"/>
                <a:sym typeface="TS Qamus Bold"/>
              </a:rPr>
              <a:t>Appels d’offres massifiés  </a:t>
            </a:r>
          </a:p>
          <a:p>
            <a:pPr algn="ctr">
              <a:lnSpc>
                <a:spcPts val="4199"/>
              </a:lnSpc>
            </a:pPr>
            <a:endParaRPr lang="en-US" sz="2999" b="1">
              <a:solidFill>
                <a:srgbClr val="000000"/>
              </a:solidFill>
              <a:latin typeface="TS Qamus Bold"/>
              <a:ea typeface="TS Qamus Bold"/>
              <a:cs typeface="TS Qamus Bold"/>
              <a:sym typeface="TS Qamus Bold"/>
            </a:endParaRPr>
          </a:p>
          <a:p>
            <a:pPr algn="ctr">
              <a:lnSpc>
                <a:spcPts val="4199"/>
              </a:lnSpc>
            </a:pPr>
            <a:endParaRPr lang="en-US" sz="2999" b="1">
              <a:solidFill>
                <a:srgbClr val="000000"/>
              </a:solidFill>
              <a:latin typeface="TS Qamus Bold"/>
              <a:ea typeface="TS Qamus Bold"/>
              <a:cs typeface="TS Qamus Bold"/>
              <a:sym typeface="TS Qamus Bold"/>
            </a:endParaRPr>
          </a:p>
          <a:p>
            <a:pPr algn="ctr">
              <a:lnSpc>
                <a:spcPts val="4199"/>
              </a:lnSpc>
            </a:pPr>
            <a:r>
              <a:rPr lang="en-US" sz="2999" b="1">
                <a:solidFill>
                  <a:srgbClr val="000000"/>
                </a:solidFill>
                <a:latin typeface="TS Qamus Bold"/>
                <a:ea typeface="TS Qamus Bold"/>
                <a:cs typeface="TS Qamus Bold"/>
                <a:sym typeface="TS Qamus Bold"/>
              </a:rPr>
              <a:t>Innovation </a:t>
            </a:r>
          </a:p>
        </p:txBody>
      </p:sp>
    </p:spTree>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Freeform 3"/>
          <p:cNvSpPr/>
          <p:nvPr/>
        </p:nvSpPr>
        <p:spPr>
          <a:xfrm rot="-5650611">
            <a:off x="13583994" y="5604183"/>
            <a:ext cx="6516949" cy="6932925"/>
          </a:xfrm>
          <a:custGeom>
            <a:avLst/>
            <a:gdLst/>
            <a:ahLst/>
            <a:cxnLst/>
            <a:rect l="l" t="t" r="r" b="b"/>
            <a:pathLst>
              <a:path w="6516949" h="6932925">
                <a:moveTo>
                  <a:pt x="0" y="0"/>
                </a:moveTo>
                <a:lnTo>
                  <a:pt x="6516949" y="0"/>
                </a:lnTo>
                <a:lnTo>
                  <a:pt x="6516949" y="6932925"/>
                </a:lnTo>
                <a:lnTo>
                  <a:pt x="0" y="6932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a:off x="11400031" y="7859451"/>
            <a:ext cx="5192177" cy="4114800"/>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 name="Freeform 5"/>
          <p:cNvSpPr/>
          <p:nvPr/>
        </p:nvSpPr>
        <p:spPr>
          <a:xfrm rot="-678689">
            <a:off x="-518059" y="7464308"/>
            <a:ext cx="4495479" cy="3587985"/>
          </a:xfrm>
          <a:custGeom>
            <a:avLst/>
            <a:gdLst/>
            <a:ahLst/>
            <a:cxnLst/>
            <a:rect l="l" t="t" r="r" b="b"/>
            <a:pathLst>
              <a:path w="4495479" h="3587985">
                <a:moveTo>
                  <a:pt x="0" y="0"/>
                </a:moveTo>
                <a:lnTo>
                  <a:pt x="4495478" y="0"/>
                </a:lnTo>
                <a:lnTo>
                  <a:pt x="4495478" y="3587984"/>
                </a:lnTo>
                <a:lnTo>
                  <a:pt x="0" y="3587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6" name="TextBox 6"/>
          <p:cNvSpPr txBox="1"/>
          <p:nvPr/>
        </p:nvSpPr>
        <p:spPr>
          <a:xfrm>
            <a:off x="4938055" y="3678611"/>
            <a:ext cx="7224535" cy="4180840"/>
          </a:xfrm>
          <a:prstGeom prst="rect">
            <a:avLst/>
          </a:prstGeom>
        </p:spPr>
        <p:txBody>
          <a:bodyPr lIns="0" tIns="0" rIns="0" bIns="0" rtlCol="0" anchor="t">
            <a:spAutoFit/>
          </a:bodyPr>
          <a:lstStyle/>
          <a:p>
            <a:pPr algn="ctr">
              <a:lnSpc>
                <a:spcPts val="4759"/>
              </a:lnSpc>
            </a:pPr>
            <a:r>
              <a:rPr lang="en-US" sz="3399" b="1">
                <a:solidFill>
                  <a:srgbClr val="000000"/>
                </a:solidFill>
                <a:latin typeface="Open Sans Bold"/>
                <a:ea typeface="Open Sans Bold"/>
                <a:cs typeface="Open Sans Bold"/>
                <a:sym typeface="Open Sans Bold"/>
              </a:rPr>
              <a:t>Optimisation de l’approvisionnement</a:t>
            </a:r>
          </a:p>
          <a:p>
            <a:pPr algn="ctr">
              <a:lnSpc>
                <a:spcPts val="4759"/>
              </a:lnSpc>
            </a:pPr>
            <a:endParaRPr lang="en-US" sz="3399" b="1">
              <a:solidFill>
                <a:srgbClr val="000000"/>
              </a:solidFill>
              <a:latin typeface="Open Sans Bold"/>
              <a:ea typeface="Open Sans Bold"/>
              <a:cs typeface="Open Sans Bold"/>
              <a:sym typeface="Open Sans Bold"/>
            </a:endParaRPr>
          </a:p>
          <a:p>
            <a:pPr algn="ctr">
              <a:lnSpc>
                <a:spcPts val="4759"/>
              </a:lnSpc>
            </a:pPr>
            <a:endParaRPr lang="en-US" sz="3399" b="1">
              <a:solidFill>
                <a:srgbClr val="000000"/>
              </a:solidFill>
              <a:latin typeface="Open Sans Bold"/>
              <a:ea typeface="Open Sans Bold"/>
              <a:cs typeface="Open Sans Bold"/>
              <a:sym typeface="Open Sans Bold"/>
            </a:endParaRPr>
          </a:p>
          <a:p>
            <a:pPr algn="ctr">
              <a:lnSpc>
                <a:spcPts val="4759"/>
              </a:lnSpc>
            </a:pPr>
            <a:r>
              <a:rPr lang="en-US" sz="3399" b="1">
                <a:solidFill>
                  <a:srgbClr val="000000"/>
                </a:solidFill>
                <a:latin typeface="Open Sans Bold"/>
                <a:ea typeface="Open Sans Bold"/>
                <a:cs typeface="Open Sans Bold"/>
                <a:sym typeface="Open Sans Bold"/>
              </a:rPr>
              <a:t>Outils technologiques</a:t>
            </a:r>
          </a:p>
          <a:p>
            <a:pPr algn="ctr">
              <a:lnSpc>
                <a:spcPts val="4759"/>
              </a:lnSpc>
            </a:pPr>
            <a:endParaRPr lang="en-US" sz="3399" b="1">
              <a:solidFill>
                <a:srgbClr val="000000"/>
              </a:solidFill>
              <a:latin typeface="Open Sans Bold"/>
              <a:ea typeface="Open Sans Bold"/>
              <a:cs typeface="Open Sans Bold"/>
              <a:sym typeface="Open Sans Bold"/>
            </a:endParaRPr>
          </a:p>
          <a:p>
            <a:pPr algn="ctr">
              <a:lnSpc>
                <a:spcPts val="4759"/>
              </a:lnSpc>
            </a:pPr>
            <a:endParaRPr lang="en-US" sz="3399" b="1">
              <a:solidFill>
                <a:srgbClr val="000000"/>
              </a:solidFill>
              <a:latin typeface="Open Sans Bold"/>
              <a:ea typeface="Open Sans Bold"/>
              <a:cs typeface="Open Sans Bold"/>
              <a:sym typeface="Open Sans Bold"/>
            </a:endParaRPr>
          </a:p>
        </p:txBody>
      </p:sp>
      <p:sp>
        <p:nvSpPr>
          <p:cNvPr id="7" name="Freeform 7"/>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8"/>
            <a:stretch>
              <a:fillRect/>
            </a:stretch>
          </a:blipFill>
        </p:spPr>
        <p:txBody>
          <a:bodyPr/>
          <a:lstStyle/>
          <a:p>
            <a:endParaRPr lang="fr-FR"/>
          </a:p>
        </p:txBody>
      </p:sp>
      <p:sp>
        <p:nvSpPr>
          <p:cNvPr id="8" name="Freeform 8"/>
          <p:cNvSpPr/>
          <p:nvPr/>
        </p:nvSpPr>
        <p:spPr>
          <a:xfrm>
            <a:off x="3156743" y="3088323"/>
            <a:ext cx="2257788" cy="1929382"/>
          </a:xfrm>
          <a:custGeom>
            <a:avLst/>
            <a:gdLst/>
            <a:ahLst/>
            <a:cxnLst/>
            <a:rect l="l" t="t" r="r" b="b"/>
            <a:pathLst>
              <a:path w="2257788" h="1929382">
                <a:moveTo>
                  <a:pt x="0" y="0"/>
                </a:moveTo>
                <a:lnTo>
                  <a:pt x="2257788" y="0"/>
                </a:lnTo>
                <a:lnTo>
                  <a:pt x="2257788" y="1929382"/>
                </a:lnTo>
                <a:lnTo>
                  <a:pt x="0" y="19293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9" name="Freeform 9"/>
          <p:cNvSpPr/>
          <p:nvPr/>
        </p:nvSpPr>
        <p:spPr>
          <a:xfrm>
            <a:off x="11400031" y="5568344"/>
            <a:ext cx="1883719" cy="2059732"/>
          </a:xfrm>
          <a:custGeom>
            <a:avLst/>
            <a:gdLst/>
            <a:ahLst/>
            <a:cxnLst/>
            <a:rect l="l" t="t" r="r" b="b"/>
            <a:pathLst>
              <a:path w="1883719" h="2059732">
                <a:moveTo>
                  <a:pt x="0" y="0"/>
                </a:moveTo>
                <a:lnTo>
                  <a:pt x="1883719" y="0"/>
                </a:lnTo>
                <a:lnTo>
                  <a:pt x="1883719" y="2059733"/>
                </a:lnTo>
                <a:lnTo>
                  <a:pt x="0" y="20597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10" name="TextBox 10"/>
          <p:cNvSpPr txBox="1"/>
          <p:nvPr/>
        </p:nvSpPr>
        <p:spPr>
          <a:xfrm>
            <a:off x="867789" y="1179180"/>
            <a:ext cx="15365067" cy="889634"/>
          </a:xfrm>
          <a:prstGeom prst="rect">
            <a:avLst/>
          </a:prstGeom>
        </p:spPr>
        <p:txBody>
          <a:bodyPr lIns="0" tIns="0" rIns="0" bIns="0" rtlCol="0" anchor="t">
            <a:spAutoFit/>
          </a:bodyPr>
          <a:lstStyle/>
          <a:p>
            <a:pPr algn="ctr">
              <a:lnSpc>
                <a:spcPts val="7140"/>
              </a:lnSpc>
              <a:spcBef>
                <a:spcPct val="0"/>
              </a:spcBef>
            </a:pPr>
            <a:r>
              <a:rPr lang="en-US" sz="5100" b="1">
                <a:solidFill>
                  <a:srgbClr val="000000"/>
                </a:solidFill>
                <a:latin typeface="TS Qamus Bold"/>
                <a:ea typeface="TS Qamus Bold"/>
                <a:cs typeface="TS Qamus Bold"/>
                <a:sym typeface="TS Qamus Bold"/>
              </a:rPr>
              <a:t>Stratégie de positionnement sur le marché</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634445" y="4777775"/>
            <a:ext cx="15624855" cy="0"/>
          </a:xfrm>
          <a:prstGeom prst="line">
            <a:avLst/>
          </a:prstGeom>
          <a:ln w="38100" cap="flat">
            <a:solidFill>
              <a:srgbClr val="000000"/>
            </a:solidFill>
            <a:prstDash val="solid"/>
            <a:headEnd type="none" w="sm" len="sm"/>
            <a:tailEnd type="none" w="sm" len="sm"/>
          </a:ln>
        </p:spPr>
        <p:txBody>
          <a:bodyPr/>
          <a:lstStyle/>
          <a:p>
            <a:endParaRPr lang="fr-FR"/>
          </a:p>
        </p:txBody>
      </p:sp>
      <p:grpSp>
        <p:nvGrpSpPr>
          <p:cNvPr id="3" name="Group 3"/>
          <p:cNvGrpSpPr/>
          <p:nvPr/>
        </p:nvGrpSpPr>
        <p:grpSpPr>
          <a:xfrm>
            <a:off x="1472520" y="4615850"/>
            <a:ext cx="323850" cy="32385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907C"/>
            </a:solidFill>
          </p:spPr>
          <p:txBody>
            <a:bodyPr/>
            <a:lstStyle/>
            <a:p>
              <a:endParaRPr lang="fr-FR"/>
            </a:p>
          </p:txBody>
        </p:sp>
      </p:grpSp>
      <p:grpSp>
        <p:nvGrpSpPr>
          <p:cNvPr id="5" name="Group 5"/>
          <p:cNvGrpSpPr/>
          <p:nvPr/>
        </p:nvGrpSpPr>
        <p:grpSpPr>
          <a:xfrm>
            <a:off x="5317258" y="4606325"/>
            <a:ext cx="323850" cy="323850"/>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EB868"/>
            </a:solidFill>
          </p:spPr>
          <p:txBody>
            <a:bodyPr/>
            <a:lstStyle/>
            <a:p>
              <a:endParaRPr lang="fr-FR"/>
            </a:p>
          </p:txBody>
        </p:sp>
      </p:grpSp>
      <p:grpSp>
        <p:nvGrpSpPr>
          <p:cNvPr id="7" name="Group 7"/>
          <p:cNvGrpSpPr/>
          <p:nvPr/>
        </p:nvGrpSpPr>
        <p:grpSpPr>
          <a:xfrm>
            <a:off x="9605817" y="4606325"/>
            <a:ext cx="323850" cy="323850"/>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A904C"/>
            </a:solidFill>
          </p:spPr>
          <p:txBody>
            <a:bodyPr/>
            <a:lstStyle/>
            <a:p>
              <a:endParaRPr lang="fr-FR"/>
            </a:p>
          </p:txBody>
        </p:sp>
      </p:grpSp>
      <p:grpSp>
        <p:nvGrpSpPr>
          <p:cNvPr id="9" name="Group 9"/>
          <p:cNvGrpSpPr/>
          <p:nvPr/>
        </p:nvGrpSpPr>
        <p:grpSpPr>
          <a:xfrm>
            <a:off x="13894375" y="4606325"/>
            <a:ext cx="323850" cy="323850"/>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B6E50"/>
            </a:solidFill>
          </p:spPr>
          <p:txBody>
            <a:bodyPr/>
            <a:lstStyle/>
            <a:p>
              <a:endParaRPr lang="fr-FR"/>
            </a:p>
          </p:txBody>
        </p:sp>
      </p:grpSp>
      <p:sp>
        <p:nvSpPr>
          <p:cNvPr id="11" name="AutoShape 11"/>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12" name="TextBox 12"/>
          <p:cNvSpPr txBox="1"/>
          <p:nvPr/>
        </p:nvSpPr>
        <p:spPr>
          <a:xfrm>
            <a:off x="1472520" y="1790151"/>
            <a:ext cx="8295222" cy="923925"/>
          </a:xfrm>
          <a:prstGeom prst="rect">
            <a:avLst/>
          </a:prstGeom>
        </p:spPr>
        <p:txBody>
          <a:bodyPr lIns="0" tIns="0" rIns="0" bIns="0" rtlCol="0" anchor="t">
            <a:spAutoFit/>
          </a:bodyPr>
          <a:lstStyle/>
          <a:p>
            <a:pPr marL="0" lvl="0" indent="0" algn="l">
              <a:lnSpc>
                <a:spcPts val="7200"/>
              </a:lnSpc>
              <a:spcBef>
                <a:spcPct val="0"/>
              </a:spcBef>
            </a:pPr>
            <a:r>
              <a:rPr lang="en-US" sz="6000" b="1">
                <a:solidFill>
                  <a:srgbClr val="000000"/>
                </a:solidFill>
                <a:latin typeface="TS Qamus Bold"/>
                <a:ea typeface="TS Qamus Bold"/>
                <a:cs typeface="TS Qamus Bold"/>
                <a:sym typeface="TS Qamus Bold"/>
              </a:rPr>
              <a:t>Conclusion</a:t>
            </a:r>
          </a:p>
        </p:txBody>
      </p:sp>
      <p:grpSp>
        <p:nvGrpSpPr>
          <p:cNvPr id="13" name="Group 13"/>
          <p:cNvGrpSpPr/>
          <p:nvPr/>
        </p:nvGrpSpPr>
        <p:grpSpPr>
          <a:xfrm>
            <a:off x="6044874" y="2449402"/>
            <a:ext cx="264674" cy="26467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6E50"/>
            </a:solidFill>
          </p:spPr>
          <p:txBody>
            <a:bodyPr/>
            <a:lstStyle/>
            <a:p>
              <a:endParaRPr lang="fr-FR"/>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16" name="Freeform 16"/>
          <p:cNvSpPr/>
          <p:nvPr/>
        </p:nvSpPr>
        <p:spPr>
          <a:xfrm rot="1198761">
            <a:off x="-6872534" y="6080691"/>
            <a:ext cx="12639002" cy="12639002"/>
          </a:xfrm>
          <a:custGeom>
            <a:avLst/>
            <a:gdLst/>
            <a:ahLst/>
            <a:cxnLst/>
            <a:rect l="l" t="t" r="r" b="b"/>
            <a:pathLst>
              <a:path w="12639002" h="12639002">
                <a:moveTo>
                  <a:pt x="0" y="0"/>
                </a:moveTo>
                <a:lnTo>
                  <a:pt x="12639002" y="0"/>
                </a:lnTo>
                <a:lnTo>
                  <a:pt x="12639002" y="12639002"/>
                </a:lnTo>
                <a:lnTo>
                  <a:pt x="0" y="12639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7" name="TextBox 17"/>
          <p:cNvSpPr txBox="1"/>
          <p:nvPr/>
        </p:nvSpPr>
        <p:spPr>
          <a:xfrm>
            <a:off x="1028408" y="5204257"/>
            <a:ext cx="2465427" cy="787652"/>
          </a:xfrm>
          <a:prstGeom prst="rect">
            <a:avLst/>
          </a:prstGeom>
        </p:spPr>
        <p:txBody>
          <a:bodyPr lIns="0" tIns="0" rIns="0" bIns="0" rtlCol="0" anchor="t">
            <a:spAutoFit/>
          </a:bodyPr>
          <a:lstStyle/>
          <a:p>
            <a:pPr marL="0" lvl="0" indent="0" algn="ctr">
              <a:lnSpc>
                <a:spcPts val="3150"/>
              </a:lnSpc>
              <a:spcBef>
                <a:spcPct val="0"/>
              </a:spcBef>
            </a:pPr>
            <a:r>
              <a:rPr lang="en-US" sz="2100" b="1" dirty="0" err="1">
                <a:solidFill>
                  <a:srgbClr val="000000"/>
                </a:solidFill>
                <a:latin typeface="Open Sans Bold"/>
                <a:ea typeface="Open Sans Bold"/>
                <a:cs typeface="Open Sans Bold"/>
                <a:sym typeface="Open Sans Bold"/>
              </a:rPr>
              <a:t>Analyse</a:t>
            </a:r>
            <a:r>
              <a:rPr lang="en-US" sz="2100" b="1" dirty="0">
                <a:solidFill>
                  <a:srgbClr val="000000"/>
                </a:solidFill>
                <a:latin typeface="Open Sans Bold"/>
                <a:ea typeface="Open Sans Bold"/>
                <a:cs typeface="Open Sans Bold"/>
                <a:sym typeface="Open Sans Bold"/>
              </a:rPr>
              <a:t> S.W.O.T et PESTEL</a:t>
            </a:r>
          </a:p>
        </p:txBody>
      </p:sp>
      <p:sp>
        <p:nvSpPr>
          <p:cNvPr id="18" name="TextBox 18"/>
          <p:cNvSpPr txBox="1"/>
          <p:nvPr/>
        </p:nvSpPr>
        <p:spPr>
          <a:xfrm>
            <a:off x="4403928" y="5222938"/>
            <a:ext cx="4288850" cy="787652"/>
          </a:xfrm>
          <a:prstGeom prst="rect">
            <a:avLst/>
          </a:prstGeom>
        </p:spPr>
        <p:txBody>
          <a:bodyPr lIns="0" tIns="0" rIns="0" bIns="0" rtlCol="0" anchor="t">
            <a:spAutoFit/>
          </a:bodyPr>
          <a:lstStyle/>
          <a:p>
            <a:pPr algn="just">
              <a:lnSpc>
                <a:spcPts val="3150"/>
              </a:lnSpc>
              <a:spcBef>
                <a:spcPct val="0"/>
              </a:spcBef>
            </a:pPr>
            <a:r>
              <a:rPr lang="en-US" sz="2100" b="1" dirty="0" err="1">
                <a:solidFill>
                  <a:srgbClr val="000000"/>
                </a:solidFill>
                <a:latin typeface="Open Sans Bold"/>
                <a:ea typeface="Open Sans Bold"/>
                <a:cs typeface="Open Sans Bold"/>
                <a:sym typeface="Open Sans Bold"/>
              </a:rPr>
              <a:t>Equilibre</a:t>
            </a:r>
            <a:r>
              <a:rPr lang="en-US" sz="2100" b="1" dirty="0">
                <a:solidFill>
                  <a:srgbClr val="000000"/>
                </a:solidFill>
                <a:latin typeface="Open Sans Bold"/>
                <a:ea typeface="Open Sans Bold"/>
                <a:cs typeface="Open Sans Bold"/>
                <a:sym typeface="Open Sans Bold"/>
              </a:rPr>
              <a:t> </a:t>
            </a:r>
            <a:r>
              <a:rPr lang="en-US" sz="2100" b="1" dirty="0" err="1">
                <a:solidFill>
                  <a:srgbClr val="000000"/>
                </a:solidFill>
                <a:latin typeface="Open Sans Bold"/>
                <a:ea typeface="Open Sans Bold"/>
                <a:cs typeface="Open Sans Bold"/>
                <a:sym typeface="Open Sans Bold"/>
              </a:rPr>
              <a:t>BtoB</a:t>
            </a:r>
            <a:r>
              <a:rPr lang="en-US" sz="2100" b="1" dirty="0">
                <a:solidFill>
                  <a:srgbClr val="000000"/>
                </a:solidFill>
                <a:latin typeface="Open Sans Bold"/>
                <a:ea typeface="Open Sans Bold"/>
                <a:cs typeface="Open Sans Bold"/>
                <a:sym typeface="Open Sans Bold"/>
              </a:rPr>
              <a:t> et </a:t>
            </a:r>
            <a:r>
              <a:rPr lang="en-US" sz="2100" b="1" dirty="0" err="1">
                <a:solidFill>
                  <a:srgbClr val="000000"/>
                </a:solidFill>
                <a:latin typeface="Open Sans Bold"/>
                <a:ea typeface="Open Sans Bold"/>
                <a:cs typeface="Open Sans Bold"/>
                <a:sym typeface="Open Sans Bold"/>
              </a:rPr>
              <a:t>BtoC</a:t>
            </a:r>
            <a:endParaRPr lang="en-US" sz="2100" b="1" dirty="0">
              <a:solidFill>
                <a:srgbClr val="000000"/>
              </a:solidFill>
              <a:latin typeface="Open Sans Bold"/>
              <a:ea typeface="Open Sans Bold"/>
              <a:cs typeface="Open Sans Bold"/>
              <a:sym typeface="Open Sans Bold"/>
            </a:endParaRPr>
          </a:p>
          <a:p>
            <a:pPr marL="0" lvl="0" indent="0" algn="just">
              <a:lnSpc>
                <a:spcPts val="3150"/>
              </a:lnSpc>
              <a:spcBef>
                <a:spcPct val="0"/>
              </a:spcBef>
            </a:pPr>
            <a:r>
              <a:rPr lang="en-US" sz="2100" b="1" dirty="0">
                <a:solidFill>
                  <a:srgbClr val="000000"/>
                </a:solidFill>
                <a:latin typeface="Open Sans Bold"/>
                <a:ea typeface="Open Sans Bold"/>
                <a:cs typeface="Open Sans Bold"/>
                <a:sym typeface="Open Sans Bold"/>
              </a:rPr>
              <a:t> </a:t>
            </a:r>
          </a:p>
        </p:txBody>
      </p:sp>
      <p:sp>
        <p:nvSpPr>
          <p:cNvPr id="19" name="TextBox 19"/>
          <p:cNvSpPr txBox="1"/>
          <p:nvPr/>
        </p:nvSpPr>
        <p:spPr>
          <a:xfrm>
            <a:off x="8725435" y="5115399"/>
            <a:ext cx="3364925" cy="787652"/>
          </a:xfrm>
          <a:prstGeom prst="rect">
            <a:avLst/>
          </a:prstGeom>
        </p:spPr>
        <p:txBody>
          <a:bodyPr lIns="0" tIns="0" rIns="0" bIns="0" rtlCol="0" anchor="t">
            <a:spAutoFit/>
          </a:bodyPr>
          <a:lstStyle/>
          <a:p>
            <a:pPr marL="0" lvl="0" indent="0" algn="ctr">
              <a:lnSpc>
                <a:spcPts val="3150"/>
              </a:lnSpc>
              <a:spcBef>
                <a:spcPct val="0"/>
              </a:spcBef>
            </a:pPr>
            <a:r>
              <a:rPr lang="en-US" sz="2100" b="1" dirty="0">
                <a:solidFill>
                  <a:srgbClr val="000000"/>
                </a:solidFill>
                <a:latin typeface="Open Sans Bold"/>
                <a:ea typeface="Open Sans Bold"/>
                <a:cs typeface="Open Sans Bold"/>
                <a:sym typeface="Open Sans Bold"/>
              </a:rPr>
              <a:t>Communication </a:t>
            </a:r>
            <a:r>
              <a:rPr lang="en-US" sz="2100" b="1" dirty="0" err="1">
                <a:solidFill>
                  <a:srgbClr val="000000"/>
                </a:solidFill>
                <a:latin typeface="Open Sans Bold"/>
                <a:ea typeface="Open Sans Bold"/>
                <a:cs typeface="Open Sans Bold"/>
                <a:sym typeface="Open Sans Bold"/>
              </a:rPr>
              <a:t>renforcée</a:t>
            </a:r>
            <a:r>
              <a:rPr lang="en-US" sz="2100" b="1" dirty="0">
                <a:solidFill>
                  <a:srgbClr val="000000"/>
                </a:solidFill>
                <a:latin typeface="Open Sans Bold"/>
                <a:ea typeface="Open Sans Bold"/>
                <a:cs typeface="Open Sans Bold"/>
                <a:sym typeface="Open Sans Bold"/>
              </a:rPr>
              <a:t> et </a:t>
            </a:r>
            <a:r>
              <a:rPr lang="en-US" sz="2100" b="1" dirty="0" err="1">
                <a:solidFill>
                  <a:srgbClr val="000000"/>
                </a:solidFill>
                <a:latin typeface="Open Sans Bold"/>
                <a:ea typeface="Open Sans Bold"/>
                <a:cs typeface="Open Sans Bold"/>
                <a:sym typeface="Open Sans Bold"/>
              </a:rPr>
              <a:t>diversifiée</a:t>
            </a:r>
            <a:endParaRPr lang="en-US" sz="2100" b="1" dirty="0">
              <a:solidFill>
                <a:srgbClr val="000000"/>
              </a:solidFill>
              <a:latin typeface="Open Sans Bold"/>
              <a:ea typeface="Open Sans Bold"/>
              <a:cs typeface="Open Sans Bold"/>
              <a:sym typeface="Open Sans Bold"/>
            </a:endParaRPr>
          </a:p>
        </p:txBody>
      </p:sp>
      <p:sp>
        <p:nvSpPr>
          <p:cNvPr id="20" name="TextBox 20"/>
          <p:cNvSpPr txBox="1"/>
          <p:nvPr/>
        </p:nvSpPr>
        <p:spPr>
          <a:xfrm>
            <a:off x="13354980" y="5132035"/>
            <a:ext cx="4288850" cy="787652"/>
          </a:xfrm>
          <a:prstGeom prst="rect">
            <a:avLst/>
          </a:prstGeom>
        </p:spPr>
        <p:txBody>
          <a:bodyPr wrap="square" lIns="0" tIns="0" rIns="0" bIns="0" rtlCol="0" anchor="t">
            <a:spAutoFit/>
          </a:bodyPr>
          <a:lstStyle/>
          <a:p>
            <a:pPr marL="0" lvl="0" indent="0" algn="just">
              <a:lnSpc>
                <a:spcPts val="3150"/>
              </a:lnSpc>
              <a:spcBef>
                <a:spcPct val="0"/>
              </a:spcBef>
            </a:pPr>
            <a:r>
              <a:rPr lang="en-US" sz="2100" b="1" dirty="0">
                <a:solidFill>
                  <a:srgbClr val="000000"/>
                </a:solidFill>
                <a:latin typeface="Open Sans Bold"/>
                <a:ea typeface="Open Sans Bold"/>
                <a:cs typeface="Open Sans Bold"/>
                <a:sym typeface="Open Sans Bold"/>
              </a:rPr>
              <a:t>Innovation : </a:t>
            </a:r>
            <a:r>
              <a:rPr lang="en-US" sz="2100" b="1" dirty="0" err="1">
                <a:solidFill>
                  <a:srgbClr val="000000"/>
                </a:solidFill>
                <a:latin typeface="Open Sans Bold"/>
                <a:ea typeface="Open Sans Bold"/>
                <a:cs typeface="Open Sans Bold"/>
                <a:sym typeface="Open Sans Bold"/>
              </a:rPr>
              <a:t>élargissement</a:t>
            </a:r>
            <a:r>
              <a:rPr lang="en-US" sz="2100" b="1" dirty="0">
                <a:solidFill>
                  <a:srgbClr val="000000"/>
                </a:solidFill>
                <a:latin typeface="Open Sans Bold"/>
                <a:ea typeface="Open Sans Bold"/>
                <a:cs typeface="Open Sans Bold"/>
                <a:sym typeface="Open Sans Bold"/>
              </a:rPr>
              <a:t> de </a:t>
            </a:r>
            <a:r>
              <a:rPr lang="en-US" sz="2100" b="1" dirty="0" err="1">
                <a:solidFill>
                  <a:srgbClr val="000000"/>
                </a:solidFill>
                <a:latin typeface="Open Sans Bold"/>
                <a:ea typeface="Open Sans Bold"/>
                <a:cs typeface="Open Sans Bold"/>
                <a:sym typeface="Open Sans Bold"/>
              </a:rPr>
              <a:t>l’activité</a:t>
            </a:r>
            <a:endParaRPr lang="en-US" sz="2100" b="1" dirty="0">
              <a:solidFill>
                <a:srgbClr val="000000"/>
              </a:solidFill>
              <a:latin typeface="Open Sans Bold"/>
              <a:ea typeface="Open Sans Bold"/>
              <a:cs typeface="Open Sans Bold"/>
              <a:sym typeface="Open Sans Bold"/>
            </a:endParaRPr>
          </a:p>
        </p:txBody>
      </p:sp>
      <p:sp>
        <p:nvSpPr>
          <p:cNvPr id="21" name="TextBox 21"/>
          <p:cNvSpPr txBox="1"/>
          <p:nvPr/>
        </p:nvSpPr>
        <p:spPr>
          <a:xfrm>
            <a:off x="15801156" y="842645"/>
            <a:ext cx="2486844" cy="291464"/>
          </a:xfrm>
          <a:prstGeom prst="rect">
            <a:avLst/>
          </a:prstGeom>
        </p:spPr>
        <p:txBody>
          <a:bodyPr lIns="0" tIns="0" rIns="0" bIns="0" rtlCol="0" anchor="t">
            <a:spAutoFit/>
          </a:bodyPr>
          <a:lstStyle/>
          <a:p>
            <a:pPr algn="l">
              <a:lnSpc>
                <a:spcPts val="2310"/>
              </a:lnSpc>
            </a:pPr>
            <a:r>
              <a:rPr lang="en-US" sz="1650" b="1">
                <a:solidFill>
                  <a:srgbClr val="000000"/>
                </a:solidFill>
                <a:latin typeface="TS Qamus Bold"/>
                <a:ea typeface="TS Qamus Bold"/>
                <a:cs typeface="TS Qamus Bold"/>
                <a:sym typeface="TS Qamus Bold"/>
              </a:rPr>
              <a:t>24 octobre 2025</a:t>
            </a:r>
          </a:p>
        </p:txBody>
      </p:sp>
      <p:sp>
        <p:nvSpPr>
          <p:cNvPr id="22" name="Freeform 22"/>
          <p:cNvSpPr/>
          <p:nvPr/>
        </p:nvSpPr>
        <p:spPr>
          <a:xfrm rot="4406544">
            <a:off x="375438" y="8113300"/>
            <a:ext cx="5187039" cy="4875817"/>
          </a:xfrm>
          <a:custGeom>
            <a:avLst/>
            <a:gdLst/>
            <a:ahLst/>
            <a:cxnLst/>
            <a:rect l="l" t="t" r="r" b="b"/>
            <a:pathLst>
              <a:path w="5187039" h="4875817">
                <a:moveTo>
                  <a:pt x="0" y="0"/>
                </a:moveTo>
                <a:lnTo>
                  <a:pt x="5187039" y="0"/>
                </a:lnTo>
                <a:lnTo>
                  <a:pt x="5187039" y="4875817"/>
                </a:lnTo>
                <a:lnTo>
                  <a:pt x="0" y="4875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3" name="Freeform 23"/>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7"/>
            <a:stretch>
              <a:fillRect/>
            </a:stretch>
          </a:blipFill>
        </p:spPr>
        <p:txBody>
          <a:bodyPr/>
          <a:lstStyle/>
          <a:p>
            <a:endParaRPr lang="fr-F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a:extLst>
            <a:ext uri="{FF2B5EF4-FFF2-40B4-BE49-F238E27FC236}">
              <a16:creationId xmlns:a16="http://schemas.microsoft.com/office/drawing/2014/main" id="{1DED8022-681B-4C9B-5670-7A177ACF21CB}"/>
            </a:ext>
          </a:extLst>
        </p:cNvPr>
        <p:cNvGrpSpPr/>
        <p:nvPr/>
      </p:nvGrpSpPr>
      <p:grpSpPr>
        <a:xfrm>
          <a:off x="0" y="0"/>
          <a:ext cx="0" cy="0"/>
          <a:chOff x="0" y="0"/>
          <a:chExt cx="0" cy="0"/>
        </a:xfrm>
      </p:grpSpPr>
      <p:sp>
        <p:nvSpPr>
          <p:cNvPr id="11" name="AutoShape 11">
            <a:extLst>
              <a:ext uri="{FF2B5EF4-FFF2-40B4-BE49-F238E27FC236}">
                <a16:creationId xmlns:a16="http://schemas.microsoft.com/office/drawing/2014/main" id="{3E344BD1-B40A-C190-A905-BF3492C74457}"/>
              </a:ext>
            </a:extLst>
          </p:cNvPr>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12" name="TextBox 12">
            <a:extLst>
              <a:ext uri="{FF2B5EF4-FFF2-40B4-BE49-F238E27FC236}">
                <a16:creationId xmlns:a16="http://schemas.microsoft.com/office/drawing/2014/main" id="{55505278-673B-D459-2C5F-7EAD6C0F69F7}"/>
              </a:ext>
            </a:extLst>
          </p:cNvPr>
          <p:cNvSpPr txBox="1"/>
          <p:nvPr/>
        </p:nvSpPr>
        <p:spPr>
          <a:xfrm>
            <a:off x="3733800" y="4428269"/>
            <a:ext cx="10414680" cy="923330"/>
          </a:xfrm>
          <a:prstGeom prst="rect">
            <a:avLst/>
          </a:prstGeom>
        </p:spPr>
        <p:txBody>
          <a:bodyPr wrap="square" lIns="0" tIns="0" rIns="0" bIns="0" rtlCol="0" anchor="t">
            <a:spAutoFit/>
          </a:bodyPr>
          <a:lstStyle/>
          <a:p>
            <a:pPr marL="0" lvl="0" indent="0" algn="l">
              <a:lnSpc>
                <a:spcPts val="7200"/>
              </a:lnSpc>
              <a:spcBef>
                <a:spcPct val="0"/>
              </a:spcBef>
            </a:pPr>
            <a:r>
              <a:rPr lang="en-US" sz="6000" b="1" dirty="0">
                <a:solidFill>
                  <a:srgbClr val="000000"/>
                </a:solidFill>
                <a:latin typeface="TS Qamus Bold"/>
                <a:ea typeface="TS Qamus Bold"/>
                <a:cs typeface="TS Qamus Bold"/>
                <a:sym typeface="TS Qamus Bold"/>
              </a:rPr>
              <a:t>Merci pour </a:t>
            </a:r>
            <a:r>
              <a:rPr lang="en-US" sz="6000" b="1" dirty="0" err="1">
                <a:solidFill>
                  <a:srgbClr val="000000"/>
                </a:solidFill>
                <a:latin typeface="TS Qamus Bold"/>
                <a:ea typeface="TS Qamus Bold"/>
                <a:cs typeface="TS Qamus Bold"/>
                <a:sym typeface="TS Qamus Bold"/>
              </a:rPr>
              <a:t>votre</a:t>
            </a:r>
            <a:r>
              <a:rPr lang="en-US" sz="6000" b="1" dirty="0">
                <a:solidFill>
                  <a:srgbClr val="000000"/>
                </a:solidFill>
                <a:latin typeface="TS Qamus Bold"/>
                <a:ea typeface="TS Qamus Bold"/>
                <a:cs typeface="TS Qamus Bold"/>
                <a:sym typeface="TS Qamus Bold"/>
              </a:rPr>
              <a:t> </a:t>
            </a:r>
            <a:r>
              <a:rPr lang="en-US" sz="6000" b="1" dirty="0" err="1">
                <a:solidFill>
                  <a:srgbClr val="000000"/>
                </a:solidFill>
                <a:latin typeface="TS Qamus Bold"/>
                <a:ea typeface="TS Qamus Bold"/>
                <a:cs typeface="TS Qamus Bold"/>
                <a:sym typeface="TS Qamus Bold"/>
              </a:rPr>
              <a:t>écoute</a:t>
            </a:r>
            <a:endParaRPr lang="en-US" sz="6000" b="1" dirty="0">
              <a:solidFill>
                <a:srgbClr val="000000"/>
              </a:solidFill>
              <a:latin typeface="TS Qamus Bold"/>
              <a:ea typeface="TS Qamus Bold"/>
              <a:cs typeface="TS Qamus Bold"/>
              <a:sym typeface="TS Qamus Bold"/>
            </a:endParaRPr>
          </a:p>
        </p:txBody>
      </p:sp>
      <p:grpSp>
        <p:nvGrpSpPr>
          <p:cNvPr id="13" name="Group 13">
            <a:extLst>
              <a:ext uri="{FF2B5EF4-FFF2-40B4-BE49-F238E27FC236}">
                <a16:creationId xmlns:a16="http://schemas.microsoft.com/office/drawing/2014/main" id="{C42723C1-97D4-9165-FAC7-680AF6BFDB63}"/>
              </a:ext>
            </a:extLst>
          </p:cNvPr>
          <p:cNvGrpSpPr/>
          <p:nvPr/>
        </p:nvGrpSpPr>
        <p:grpSpPr>
          <a:xfrm>
            <a:off x="13639800" y="5516200"/>
            <a:ext cx="264674" cy="264674"/>
            <a:chOff x="0" y="0"/>
            <a:chExt cx="812800" cy="812800"/>
          </a:xfrm>
        </p:grpSpPr>
        <p:sp>
          <p:nvSpPr>
            <p:cNvPr id="14" name="Freeform 14">
              <a:extLst>
                <a:ext uri="{FF2B5EF4-FFF2-40B4-BE49-F238E27FC236}">
                  <a16:creationId xmlns:a16="http://schemas.microsoft.com/office/drawing/2014/main" id="{BA7BBBAC-63BE-9DCA-A90E-2585D7CD33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6E50"/>
            </a:solidFill>
          </p:spPr>
          <p:txBody>
            <a:bodyPr/>
            <a:lstStyle/>
            <a:p>
              <a:endParaRPr lang="fr-FR"/>
            </a:p>
          </p:txBody>
        </p:sp>
        <p:sp>
          <p:nvSpPr>
            <p:cNvPr id="15" name="TextBox 15">
              <a:extLst>
                <a:ext uri="{FF2B5EF4-FFF2-40B4-BE49-F238E27FC236}">
                  <a16:creationId xmlns:a16="http://schemas.microsoft.com/office/drawing/2014/main" id="{A2B262A8-6BA6-BEA1-CBE4-CB2BA281A346}"/>
                </a:ext>
              </a:extLst>
            </p:cNvPr>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16" name="Freeform 16">
            <a:extLst>
              <a:ext uri="{FF2B5EF4-FFF2-40B4-BE49-F238E27FC236}">
                <a16:creationId xmlns:a16="http://schemas.microsoft.com/office/drawing/2014/main" id="{3088ABE8-7ABB-B822-ED50-C2E09425CA25}"/>
              </a:ext>
            </a:extLst>
          </p:cNvPr>
          <p:cNvSpPr/>
          <p:nvPr/>
        </p:nvSpPr>
        <p:spPr>
          <a:xfrm rot="1198761">
            <a:off x="-6872534" y="6080691"/>
            <a:ext cx="12639002" cy="12639002"/>
          </a:xfrm>
          <a:custGeom>
            <a:avLst/>
            <a:gdLst/>
            <a:ahLst/>
            <a:cxnLst/>
            <a:rect l="l" t="t" r="r" b="b"/>
            <a:pathLst>
              <a:path w="12639002" h="12639002">
                <a:moveTo>
                  <a:pt x="0" y="0"/>
                </a:moveTo>
                <a:lnTo>
                  <a:pt x="12639002" y="0"/>
                </a:lnTo>
                <a:lnTo>
                  <a:pt x="12639002" y="12639002"/>
                </a:lnTo>
                <a:lnTo>
                  <a:pt x="0" y="12639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21" name="TextBox 21">
            <a:extLst>
              <a:ext uri="{FF2B5EF4-FFF2-40B4-BE49-F238E27FC236}">
                <a16:creationId xmlns:a16="http://schemas.microsoft.com/office/drawing/2014/main" id="{601538A1-7FC9-0797-B88F-5B7576391EFE}"/>
              </a:ext>
            </a:extLst>
          </p:cNvPr>
          <p:cNvSpPr txBox="1"/>
          <p:nvPr/>
        </p:nvSpPr>
        <p:spPr>
          <a:xfrm>
            <a:off x="15801156" y="842645"/>
            <a:ext cx="2486844" cy="291464"/>
          </a:xfrm>
          <a:prstGeom prst="rect">
            <a:avLst/>
          </a:prstGeom>
        </p:spPr>
        <p:txBody>
          <a:bodyPr lIns="0" tIns="0" rIns="0" bIns="0" rtlCol="0" anchor="t">
            <a:spAutoFit/>
          </a:bodyPr>
          <a:lstStyle/>
          <a:p>
            <a:pPr algn="l">
              <a:lnSpc>
                <a:spcPts val="2310"/>
              </a:lnSpc>
            </a:pPr>
            <a:r>
              <a:rPr lang="en-US" sz="1650" b="1">
                <a:solidFill>
                  <a:srgbClr val="000000"/>
                </a:solidFill>
                <a:latin typeface="TS Qamus Bold"/>
                <a:ea typeface="TS Qamus Bold"/>
                <a:cs typeface="TS Qamus Bold"/>
                <a:sym typeface="TS Qamus Bold"/>
              </a:rPr>
              <a:t>24 octobre 2025</a:t>
            </a:r>
          </a:p>
        </p:txBody>
      </p:sp>
      <p:sp>
        <p:nvSpPr>
          <p:cNvPr id="22" name="Freeform 22">
            <a:extLst>
              <a:ext uri="{FF2B5EF4-FFF2-40B4-BE49-F238E27FC236}">
                <a16:creationId xmlns:a16="http://schemas.microsoft.com/office/drawing/2014/main" id="{A2539EF1-61EF-C876-E88C-70A1A25E1205}"/>
              </a:ext>
            </a:extLst>
          </p:cNvPr>
          <p:cNvSpPr/>
          <p:nvPr/>
        </p:nvSpPr>
        <p:spPr>
          <a:xfrm rot="4406544">
            <a:off x="375438" y="8113300"/>
            <a:ext cx="5187039" cy="4875817"/>
          </a:xfrm>
          <a:custGeom>
            <a:avLst/>
            <a:gdLst/>
            <a:ahLst/>
            <a:cxnLst/>
            <a:rect l="l" t="t" r="r" b="b"/>
            <a:pathLst>
              <a:path w="5187039" h="4875817">
                <a:moveTo>
                  <a:pt x="0" y="0"/>
                </a:moveTo>
                <a:lnTo>
                  <a:pt x="5187039" y="0"/>
                </a:lnTo>
                <a:lnTo>
                  <a:pt x="5187039" y="4875817"/>
                </a:lnTo>
                <a:lnTo>
                  <a:pt x="0" y="4875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3" name="Freeform 23">
            <a:extLst>
              <a:ext uri="{FF2B5EF4-FFF2-40B4-BE49-F238E27FC236}">
                <a16:creationId xmlns:a16="http://schemas.microsoft.com/office/drawing/2014/main" id="{0A613CDA-4862-B35F-9B5C-11ECC1AE749B}"/>
              </a:ext>
            </a:extLst>
          </p:cNvPr>
          <p:cNvSpPr/>
          <p:nvPr/>
        </p:nvSpPr>
        <p:spPr>
          <a:xfrm>
            <a:off x="838200" y="8648700"/>
            <a:ext cx="1524000" cy="121920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6"/>
            <a:stretch>
              <a:fillRect/>
            </a:stretch>
          </a:blipFill>
        </p:spPr>
        <p:txBody>
          <a:bodyPr/>
          <a:lstStyle/>
          <a:p>
            <a:endParaRPr lang="fr-FR"/>
          </a:p>
        </p:txBody>
      </p:sp>
      <p:pic>
        <p:nvPicPr>
          <p:cNvPr id="2" name="Picture 2" descr="Groupe ESI : École Supérieure de l'Immobilier • Formation ...">
            <a:extLst>
              <a:ext uri="{FF2B5EF4-FFF2-40B4-BE49-F238E27FC236}">
                <a16:creationId xmlns:a16="http://schemas.microsoft.com/office/drawing/2014/main" id="{57C94C9D-1B4C-68DC-F18F-CDDAA76521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0" y="1485900"/>
            <a:ext cx="2014205" cy="20142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BCFBD44-E6D2-6091-D303-A1225EBFE6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58400" y="1791295"/>
            <a:ext cx="4038600" cy="140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070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a:extLst>
            <a:ext uri="{FF2B5EF4-FFF2-40B4-BE49-F238E27FC236}">
              <a16:creationId xmlns:a16="http://schemas.microsoft.com/office/drawing/2014/main" id="{F782A35F-5184-32BE-9897-0F6B2876BE7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19307A4-3288-9E44-6226-5C731E4CBDF9}"/>
              </a:ext>
            </a:extLst>
          </p:cNvPr>
          <p:cNvSpPr/>
          <p:nvPr/>
        </p:nvSpPr>
        <p:spPr>
          <a:xfrm flipV="1">
            <a:off x="3507245" y="3376279"/>
            <a:ext cx="6359806" cy="1905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Freeform 3">
            <a:extLst>
              <a:ext uri="{FF2B5EF4-FFF2-40B4-BE49-F238E27FC236}">
                <a16:creationId xmlns:a16="http://schemas.microsoft.com/office/drawing/2014/main" id="{3D1F4F04-AB4E-B5C6-4C76-E19E72223115}"/>
              </a:ext>
            </a:extLst>
          </p:cNvPr>
          <p:cNvSpPr/>
          <p:nvPr/>
        </p:nvSpPr>
        <p:spPr>
          <a:xfrm>
            <a:off x="12346328" y="0"/>
            <a:ext cx="6922451" cy="10370714"/>
          </a:xfrm>
          <a:custGeom>
            <a:avLst/>
            <a:gdLst/>
            <a:ahLst/>
            <a:cxnLst/>
            <a:rect l="l" t="t" r="r" b="b"/>
            <a:pathLst>
              <a:path w="6922451" h="10370714">
                <a:moveTo>
                  <a:pt x="0" y="0"/>
                </a:moveTo>
                <a:lnTo>
                  <a:pt x="6922452" y="0"/>
                </a:lnTo>
                <a:lnTo>
                  <a:pt x="6922452" y="10370714"/>
                </a:lnTo>
                <a:lnTo>
                  <a:pt x="0" y="10370714"/>
                </a:lnTo>
                <a:lnTo>
                  <a:pt x="0" y="0"/>
                </a:lnTo>
                <a:close/>
              </a:path>
            </a:pathLst>
          </a:custGeom>
          <a:blipFill>
            <a:blip r:embed="rId2">
              <a:alphaModFix amt="35000"/>
            </a:blip>
            <a:stretch>
              <a:fillRect/>
            </a:stretch>
          </a:blipFill>
        </p:spPr>
        <p:txBody>
          <a:bodyPr/>
          <a:lstStyle/>
          <a:p>
            <a:endParaRPr lang="fr-FR"/>
          </a:p>
        </p:txBody>
      </p:sp>
      <p:grpSp>
        <p:nvGrpSpPr>
          <p:cNvPr id="4" name="Group 4">
            <a:extLst>
              <a:ext uri="{FF2B5EF4-FFF2-40B4-BE49-F238E27FC236}">
                <a16:creationId xmlns:a16="http://schemas.microsoft.com/office/drawing/2014/main" id="{232CE471-2801-4D5D-451A-C6148451CFE5}"/>
              </a:ext>
            </a:extLst>
          </p:cNvPr>
          <p:cNvGrpSpPr/>
          <p:nvPr/>
        </p:nvGrpSpPr>
        <p:grpSpPr>
          <a:xfrm>
            <a:off x="2392473" y="4195551"/>
            <a:ext cx="264674" cy="264674"/>
            <a:chOff x="0" y="0"/>
            <a:chExt cx="812800" cy="812800"/>
          </a:xfrm>
        </p:grpSpPr>
        <p:sp>
          <p:nvSpPr>
            <p:cNvPr id="5" name="Freeform 5">
              <a:extLst>
                <a:ext uri="{FF2B5EF4-FFF2-40B4-BE49-F238E27FC236}">
                  <a16:creationId xmlns:a16="http://schemas.microsoft.com/office/drawing/2014/main" id="{015DE6F5-27C2-6940-AFF3-17B60F30B6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07C"/>
            </a:solidFill>
          </p:spPr>
          <p:txBody>
            <a:bodyPr/>
            <a:lstStyle/>
            <a:p>
              <a:endParaRPr lang="fr-FR"/>
            </a:p>
          </p:txBody>
        </p:sp>
        <p:sp>
          <p:nvSpPr>
            <p:cNvPr id="6" name="TextBox 6">
              <a:extLst>
                <a:ext uri="{FF2B5EF4-FFF2-40B4-BE49-F238E27FC236}">
                  <a16:creationId xmlns:a16="http://schemas.microsoft.com/office/drawing/2014/main" id="{6F12CEA4-E3B7-CFC3-3FAF-FB0BDBA3CE19}"/>
                </a:ext>
              </a:extLst>
            </p:cNvPr>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7" name="Freeform 7">
            <a:extLst>
              <a:ext uri="{FF2B5EF4-FFF2-40B4-BE49-F238E27FC236}">
                <a16:creationId xmlns:a16="http://schemas.microsoft.com/office/drawing/2014/main" id="{9E9015EB-5FA7-5A83-BD58-1176A145173D}"/>
              </a:ext>
            </a:extLst>
          </p:cNvPr>
          <p:cNvSpPr/>
          <p:nvPr/>
        </p:nvSpPr>
        <p:spPr>
          <a:xfrm rot="-5650611">
            <a:off x="13479480" y="5476765"/>
            <a:ext cx="6516949" cy="6932925"/>
          </a:xfrm>
          <a:custGeom>
            <a:avLst/>
            <a:gdLst/>
            <a:ahLst/>
            <a:cxnLst/>
            <a:rect l="l" t="t" r="r" b="b"/>
            <a:pathLst>
              <a:path w="6516949" h="6932925">
                <a:moveTo>
                  <a:pt x="0" y="0"/>
                </a:moveTo>
                <a:lnTo>
                  <a:pt x="6516950" y="0"/>
                </a:lnTo>
                <a:lnTo>
                  <a:pt x="6516950" y="6932925"/>
                </a:lnTo>
                <a:lnTo>
                  <a:pt x="0" y="69329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8" name="Freeform 8">
            <a:extLst>
              <a:ext uri="{FF2B5EF4-FFF2-40B4-BE49-F238E27FC236}">
                <a16:creationId xmlns:a16="http://schemas.microsoft.com/office/drawing/2014/main" id="{A9938154-1AC0-F321-131B-34B335E0046B}"/>
              </a:ext>
            </a:extLst>
          </p:cNvPr>
          <p:cNvSpPr/>
          <p:nvPr/>
        </p:nvSpPr>
        <p:spPr>
          <a:xfrm>
            <a:off x="11400031" y="7859451"/>
            <a:ext cx="5192177" cy="4114800"/>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9" name="Freeform 9">
            <a:extLst>
              <a:ext uri="{FF2B5EF4-FFF2-40B4-BE49-F238E27FC236}">
                <a16:creationId xmlns:a16="http://schemas.microsoft.com/office/drawing/2014/main" id="{54B11E50-DD39-9EEF-3CE8-42259DE45492}"/>
              </a:ext>
            </a:extLst>
          </p:cNvPr>
          <p:cNvSpPr/>
          <p:nvPr/>
        </p:nvSpPr>
        <p:spPr>
          <a:xfrm>
            <a:off x="1028700" y="1028700"/>
            <a:ext cx="1790463" cy="1419466"/>
          </a:xfrm>
          <a:custGeom>
            <a:avLst/>
            <a:gdLst/>
            <a:ahLst/>
            <a:cxnLst/>
            <a:rect l="l" t="t" r="r" b="b"/>
            <a:pathLst>
              <a:path w="1790463" h="1419466">
                <a:moveTo>
                  <a:pt x="0" y="0"/>
                </a:moveTo>
                <a:lnTo>
                  <a:pt x="1790463" y="0"/>
                </a:lnTo>
                <a:lnTo>
                  <a:pt x="1790463" y="1419466"/>
                </a:lnTo>
                <a:lnTo>
                  <a:pt x="0" y="1419466"/>
                </a:lnTo>
                <a:lnTo>
                  <a:pt x="0" y="0"/>
                </a:lnTo>
                <a:close/>
              </a:path>
            </a:pathLst>
          </a:custGeom>
          <a:blipFill>
            <a:blip r:embed="rId7"/>
            <a:stretch>
              <a:fillRect/>
            </a:stretch>
          </a:blipFill>
        </p:spPr>
        <p:txBody>
          <a:bodyPr/>
          <a:lstStyle/>
          <a:p>
            <a:endParaRPr lang="fr-FR"/>
          </a:p>
        </p:txBody>
      </p:sp>
      <p:sp>
        <p:nvSpPr>
          <p:cNvPr id="10" name="TextBox 10">
            <a:extLst>
              <a:ext uri="{FF2B5EF4-FFF2-40B4-BE49-F238E27FC236}">
                <a16:creationId xmlns:a16="http://schemas.microsoft.com/office/drawing/2014/main" id="{57BB1905-4983-854E-EAA7-911FC85299F4}"/>
              </a:ext>
            </a:extLst>
          </p:cNvPr>
          <p:cNvSpPr txBox="1"/>
          <p:nvPr/>
        </p:nvSpPr>
        <p:spPr>
          <a:xfrm>
            <a:off x="2398001" y="3400772"/>
            <a:ext cx="8578293" cy="3852273"/>
          </a:xfrm>
          <a:prstGeom prst="rect">
            <a:avLst/>
          </a:prstGeom>
        </p:spPr>
        <p:txBody>
          <a:bodyPr lIns="0" tIns="0" rIns="0" bIns="0" rtlCol="0" anchor="t">
            <a:spAutoFit/>
          </a:bodyPr>
          <a:lstStyle/>
          <a:p>
            <a:pPr marL="742950" lvl="0" indent="-742950" algn="ctr">
              <a:lnSpc>
                <a:spcPts val="10560"/>
              </a:lnSpc>
              <a:buAutoNum type="arabicPeriod"/>
            </a:pPr>
            <a:r>
              <a:rPr lang="en-US" sz="3600" b="1" dirty="0" err="1">
                <a:solidFill>
                  <a:srgbClr val="000000"/>
                </a:solidFill>
                <a:latin typeface="TS Qamus Bold"/>
                <a:ea typeface="TS Qamus Bold"/>
                <a:cs typeface="TS Qamus Bold"/>
                <a:sym typeface="TS Qamus Bold"/>
              </a:rPr>
              <a:t>Présentation</a:t>
            </a:r>
            <a:r>
              <a:rPr lang="en-US" sz="3600" b="1" dirty="0">
                <a:solidFill>
                  <a:srgbClr val="000000"/>
                </a:solidFill>
                <a:latin typeface="TS Qamus Bold"/>
                <a:ea typeface="TS Qamus Bold"/>
                <a:cs typeface="TS Qamus Bold"/>
                <a:sym typeface="TS Qamus Bold"/>
              </a:rPr>
              <a:t> de </a:t>
            </a:r>
            <a:r>
              <a:rPr lang="en-US" sz="3600" b="1" dirty="0" err="1">
                <a:solidFill>
                  <a:srgbClr val="000000"/>
                </a:solidFill>
                <a:latin typeface="TS Qamus Bold"/>
                <a:ea typeface="TS Qamus Bold"/>
                <a:cs typeface="TS Qamus Bold"/>
                <a:sym typeface="TS Qamus Bold"/>
              </a:rPr>
              <a:t>l’entreprise</a:t>
            </a:r>
            <a:br>
              <a:rPr lang="en-US" sz="3600" b="1" dirty="0">
                <a:solidFill>
                  <a:srgbClr val="000000"/>
                </a:solidFill>
                <a:latin typeface="TS Qamus Bold"/>
                <a:ea typeface="TS Qamus Bold"/>
                <a:cs typeface="TS Qamus Bold"/>
                <a:sym typeface="TS Qamus Bold"/>
              </a:rPr>
            </a:br>
            <a:r>
              <a:rPr lang="en-US" sz="3600" b="1" dirty="0">
                <a:solidFill>
                  <a:srgbClr val="000000"/>
                </a:solidFill>
                <a:latin typeface="TS Qamus Bold"/>
                <a:ea typeface="TS Qamus Bold"/>
                <a:cs typeface="TS Qamus Bold"/>
                <a:sym typeface="TS Qamus Bold"/>
              </a:rPr>
              <a:t>2. </a:t>
            </a:r>
            <a:r>
              <a:rPr lang="en-US" sz="3600" b="1" dirty="0" err="1">
                <a:solidFill>
                  <a:srgbClr val="000000"/>
                </a:solidFill>
                <a:latin typeface="TS Qamus Bold"/>
                <a:ea typeface="TS Qamus Bold"/>
                <a:cs typeface="TS Qamus Bold"/>
                <a:sym typeface="TS Qamus Bold"/>
              </a:rPr>
              <a:t>Stratégies</a:t>
            </a:r>
            <a:r>
              <a:rPr lang="en-US" sz="3600" b="1" dirty="0">
                <a:solidFill>
                  <a:srgbClr val="000000"/>
                </a:solidFill>
                <a:latin typeface="TS Qamus Bold"/>
                <a:ea typeface="TS Qamus Bold"/>
                <a:cs typeface="TS Qamus Bold"/>
                <a:sym typeface="TS Qamus Bold"/>
              </a:rPr>
              <a:t> </a:t>
            </a:r>
            <a:r>
              <a:rPr lang="en-US" sz="3600" b="1" dirty="0" err="1">
                <a:solidFill>
                  <a:srgbClr val="000000"/>
                </a:solidFill>
                <a:latin typeface="TS Qamus Bold"/>
                <a:ea typeface="TS Qamus Bold"/>
                <a:cs typeface="TS Qamus Bold"/>
                <a:sym typeface="TS Qamus Bold"/>
              </a:rPr>
              <a:t>applicables</a:t>
            </a:r>
            <a:br>
              <a:rPr lang="en-US" sz="3600" b="1" dirty="0">
                <a:solidFill>
                  <a:srgbClr val="000000"/>
                </a:solidFill>
                <a:latin typeface="TS Qamus Bold"/>
                <a:ea typeface="TS Qamus Bold"/>
                <a:cs typeface="TS Qamus Bold"/>
                <a:sym typeface="TS Qamus Bold"/>
              </a:rPr>
            </a:br>
            <a:r>
              <a:rPr lang="en-US" sz="3600" b="1" dirty="0">
                <a:solidFill>
                  <a:srgbClr val="000000"/>
                </a:solidFill>
                <a:latin typeface="TS Qamus Bold"/>
                <a:ea typeface="TS Qamus Bold"/>
                <a:cs typeface="TS Qamus Bold"/>
                <a:sym typeface="TS Qamus Bold"/>
              </a:rPr>
              <a:t>3. Conclusion</a:t>
            </a:r>
          </a:p>
        </p:txBody>
      </p:sp>
    </p:spTree>
    <p:extLst>
      <p:ext uri="{BB962C8B-B14F-4D97-AF65-F5344CB8AC3E}">
        <p14:creationId xmlns:p14="http://schemas.microsoft.com/office/powerpoint/2010/main" val="382305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TextBox 3"/>
          <p:cNvSpPr txBox="1"/>
          <p:nvPr/>
        </p:nvSpPr>
        <p:spPr>
          <a:xfrm>
            <a:off x="1472520" y="1790151"/>
            <a:ext cx="7090552" cy="1838325"/>
          </a:xfrm>
          <a:prstGeom prst="rect">
            <a:avLst/>
          </a:prstGeom>
        </p:spPr>
        <p:txBody>
          <a:bodyPr lIns="0" tIns="0" rIns="0" bIns="0" rtlCol="0" anchor="t">
            <a:spAutoFit/>
          </a:bodyPr>
          <a:lstStyle/>
          <a:p>
            <a:pPr marL="0" lvl="0" indent="0" algn="l">
              <a:lnSpc>
                <a:spcPts val="7200"/>
              </a:lnSpc>
              <a:spcBef>
                <a:spcPct val="0"/>
              </a:spcBef>
            </a:pPr>
            <a:r>
              <a:rPr lang="en-US" sz="6000" b="1">
                <a:solidFill>
                  <a:srgbClr val="000000"/>
                </a:solidFill>
                <a:latin typeface="TS Qamus Bold"/>
                <a:ea typeface="TS Qamus Bold"/>
                <a:cs typeface="TS Qamus Bold"/>
                <a:sym typeface="TS Qamus Bold"/>
              </a:rPr>
              <a:t>Présentation de l’entreprise</a:t>
            </a:r>
          </a:p>
        </p:txBody>
      </p:sp>
      <p:grpSp>
        <p:nvGrpSpPr>
          <p:cNvPr id="4" name="Group 4"/>
          <p:cNvGrpSpPr/>
          <p:nvPr/>
        </p:nvGrpSpPr>
        <p:grpSpPr>
          <a:xfrm>
            <a:off x="1028700" y="1799676"/>
            <a:ext cx="264674" cy="26467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C17F"/>
            </a:solidFill>
          </p:spPr>
          <p:txBody>
            <a:bodyPr/>
            <a:lstStyle/>
            <a:p>
              <a:endParaRPr lang="fr-FR"/>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rot="1195273">
            <a:off x="10896055" y="5500932"/>
            <a:ext cx="8888398" cy="7514736"/>
          </a:xfrm>
          <a:custGeom>
            <a:avLst/>
            <a:gdLst/>
            <a:ahLst/>
            <a:cxnLst/>
            <a:rect l="l" t="t" r="r" b="b"/>
            <a:pathLst>
              <a:path w="8888398" h="7514736">
                <a:moveTo>
                  <a:pt x="0" y="0"/>
                </a:moveTo>
                <a:lnTo>
                  <a:pt x="8888398" y="0"/>
                </a:lnTo>
                <a:lnTo>
                  <a:pt x="8888398" y="7514736"/>
                </a:lnTo>
                <a:lnTo>
                  <a:pt x="0" y="7514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8" name="Freeform 8"/>
          <p:cNvSpPr/>
          <p:nvPr/>
        </p:nvSpPr>
        <p:spPr>
          <a:xfrm rot="8470115">
            <a:off x="13092515" y="8133565"/>
            <a:ext cx="4495479" cy="3587985"/>
          </a:xfrm>
          <a:custGeom>
            <a:avLst/>
            <a:gdLst/>
            <a:ahLst/>
            <a:cxnLst/>
            <a:rect l="l" t="t" r="r" b="b"/>
            <a:pathLst>
              <a:path w="4495479" h="3587985">
                <a:moveTo>
                  <a:pt x="0" y="0"/>
                </a:moveTo>
                <a:lnTo>
                  <a:pt x="4495479" y="0"/>
                </a:lnTo>
                <a:lnTo>
                  <a:pt x="4495479" y="3587985"/>
                </a:lnTo>
                <a:lnTo>
                  <a:pt x="0" y="3587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9" name="Group 9"/>
          <p:cNvGrpSpPr/>
          <p:nvPr/>
        </p:nvGrpSpPr>
        <p:grpSpPr>
          <a:xfrm>
            <a:off x="1682394" y="4646298"/>
            <a:ext cx="565310" cy="565310"/>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907C"/>
            </a:solidFill>
          </p:spPr>
          <p:txBody>
            <a:bodyPr/>
            <a:lstStyle/>
            <a:p>
              <a:endParaRPr lang="fr-FR"/>
            </a:p>
          </p:txBody>
        </p:sp>
      </p:grpSp>
      <p:sp>
        <p:nvSpPr>
          <p:cNvPr id="11" name="TextBox 11"/>
          <p:cNvSpPr txBox="1"/>
          <p:nvPr/>
        </p:nvSpPr>
        <p:spPr>
          <a:xfrm>
            <a:off x="2630425" y="4579623"/>
            <a:ext cx="14437993" cy="563919"/>
          </a:xfrm>
          <a:prstGeom prst="rect">
            <a:avLst/>
          </a:prstGeom>
        </p:spPr>
        <p:txBody>
          <a:bodyPr lIns="0" tIns="0" rIns="0" bIns="0" rtlCol="0" anchor="t">
            <a:spAutoFit/>
          </a:bodyPr>
          <a:lstStyle/>
          <a:p>
            <a:pPr algn="l">
              <a:lnSpc>
                <a:spcPts val="4620"/>
              </a:lnSpc>
            </a:pPr>
            <a:r>
              <a:rPr lang="en-US" sz="3300">
                <a:solidFill>
                  <a:srgbClr val="000000"/>
                </a:solidFill>
                <a:latin typeface="Open Sans"/>
                <a:ea typeface="Open Sans"/>
                <a:cs typeface="Open Sans"/>
                <a:sym typeface="Open Sans"/>
              </a:rPr>
              <a:t>Constructeur de logements sociaux</a:t>
            </a:r>
          </a:p>
        </p:txBody>
      </p:sp>
      <p:sp>
        <p:nvSpPr>
          <p:cNvPr id="12" name="Freeform 12"/>
          <p:cNvSpPr/>
          <p:nvPr/>
        </p:nvSpPr>
        <p:spPr>
          <a:xfrm>
            <a:off x="10667057" y="1732480"/>
            <a:ext cx="6886213" cy="5827635"/>
          </a:xfrm>
          <a:custGeom>
            <a:avLst/>
            <a:gdLst/>
            <a:ahLst/>
            <a:cxnLst/>
            <a:rect l="l" t="t" r="r" b="b"/>
            <a:pathLst>
              <a:path w="6886213" h="5827635">
                <a:moveTo>
                  <a:pt x="0" y="0"/>
                </a:moveTo>
                <a:lnTo>
                  <a:pt x="6886213" y="0"/>
                </a:lnTo>
                <a:lnTo>
                  <a:pt x="6886213" y="5827635"/>
                </a:lnTo>
                <a:lnTo>
                  <a:pt x="0" y="5827635"/>
                </a:lnTo>
                <a:lnTo>
                  <a:pt x="0" y="0"/>
                </a:lnTo>
                <a:close/>
              </a:path>
            </a:pathLst>
          </a:custGeom>
          <a:blipFill>
            <a:blip r:embed="rId6"/>
            <a:stretch>
              <a:fillRect/>
            </a:stretch>
          </a:blipFill>
        </p:spPr>
        <p:txBody>
          <a:bodyPr/>
          <a:lstStyle/>
          <a:p>
            <a:endParaRPr lang="fr-FR"/>
          </a:p>
        </p:txBody>
      </p:sp>
      <p:sp>
        <p:nvSpPr>
          <p:cNvPr id="13" name="Freeform 13"/>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7"/>
            <a:stretch>
              <a:fillRect/>
            </a:stretch>
          </a:blipFill>
        </p:spPr>
        <p:txBody>
          <a:bodyPr/>
          <a:lstStyle/>
          <a:p>
            <a:endParaRPr lang="fr-F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TextBox 3"/>
          <p:cNvSpPr txBox="1"/>
          <p:nvPr/>
        </p:nvSpPr>
        <p:spPr>
          <a:xfrm>
            <a:off x="1472520" y="1790151"/>
            <a:ext cx="7090552" cy="1838325"/>
          </a:xfrm>
          <a:prstGeom prst="rect">
            <a:avLst/>
          </a:prstGeom>
        </p:spPr>
        <p:txBody>
          <a:bodyPr lIns="0" tIns="0" rIns="0" bIns="0" rtlCol="0" anchor="t">
            <a:spAutoFit/>
          </a:bodyPr>
          <a:lstStyle/>
          <a:p>
            <a:pPr marL="0" lvl="0" indent="0" algn="l">
              <a:lnSpc>
                <a:spcPts val="7200"/>
              </a:lnSpc>
              <a:spcBef>
                <a:spcPct val="0"/>
              </a:spcBef>
            </a:pPr>
            <a:r>
              <a:rPr lang="en-US" sz="6000" b="1">
                <a:solidFill>
                  <a:srgbClr val="000000"/>
                </a:solidFill>
                <a:latin typeface="TS Qamus Bold"/>
                <a:ea typeface="TS Qamus Bold"/>
                <a:cs typeface="TS Qamus Bold"/>
                <a:sym typeface="TS Qamus Bold"/>
              </a:rPr>
              <a:t>Présentation de l’entreprise</a:t>
            </a:r>
          </a:p>
        </p:txBody>
      </p:sp>
      <p:grpSp>
        <p:nvGrpSpPr>
          <p:cNvPr id="4" name="Group 4"/>
          <p:cNvGrpSpPr/>
          <p:nvPr/>
        </p:nvGrpSpPr>
        <p:grpSpPr>
          <a:xfrm>
            <a:off x="1028700" y="1799676"/>
            <a:ext cx="264674" cy="26467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C17F"/>
            </a:solidFill>
          </p:spPr>
          <p:txBody>
            <a:bodyPr/>
            <a:lstStyle/>
            <a:p>
              <a:endParaRPr lang="fr-FR"/>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rot="1195273">
            <a:off x="10896055" y="5500932"/>
            <a:ext cx="8888398" cy="7514736"/>
          </a:xfrm>
          <a:custGeom>
            <a:avLst/>
            <a:gdLst/>
            <a:ahLst/>
            <a:cxnLst/>
            <a:rect l="l" t="t" r="r" b="b"/>
            <a:pathLst>
              <a:path w="8888398" h="7514736">
                <a:moveTo>
                  <a:pt x="0" y="0"/>
                </a:moveTo>
                <a:lnTo>
                  <a:pt x="8888398" y="0"/>
                </a:lnTo>
                <a:lnTo>
                  <a:pt x="8888398" y="7514736"/>
                </a:lnTo>
                <a:lnTo>
                  <a:pt x="0" y="7514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8" name="Freeform 8"/>
          <p:cNvSpPr/>
          <p:nvPr/>
        </p:nvSpPr>
        <p:spPr>
          <a:xfrm rot="8470115">
            <a:off x="13092515" y="8133565"/>
            <a:ext cx="4495479" cy="3587985"/>
          </a:xfrm>
          <a:custGeom>
            <a:avLst/>
            <a:gdLst/>
            <a:ahLst/>
            <a:cxnLst/>
            <a:rect l="l" t="t" r="r" b="b"/>
            <a:pathLst>
              <a:path w="4495479" h="3587985">
                <a:moveTo>
                  <a:pt x="0" y="0"/>
                </a:moveTo>
                <a:lnTo>
                  <a:pt x="4495479" y="0"/>
                </a:lnTo>
                <a:lnTo>
                  <a:pt x="4495479" y="3587985"/>
                </a:lnTo>
                <a:lnTo>
                  <a:pt x="0" y="3587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9" name="Group 9"/>
          <p:cNvGrpSpPr/>
          <p:nvPr/>
        </p:nvGrpSpPr>
        <p:grpSpPr>
          <a:xfrm>
            <a:off x="1682394" y="4646298"/>
            <a:ext cx="565310" cy="565310"/>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907C"/>
            </a:solidFill>
          </p:spPr>
          <p:txBody>
            <a:bodyPr/>
            <a:lstStyle/>
            <a:p>
              <a:endParaRPr lang="fr-FR"/>
            </a:p>
          </p:txBody>
        </p:sp>
      </p:grpSp>
      <p:grpSp>
        <p:nvGrpSpPr>
          <p:cNvPr id="11" name="Group 11"/>
          <p:cNvGrpSpPr/>
          <p:nvPr/>
        </p:nvGrpSpPr>
        <p:grpSpPr>
          <a:xfrm>
            <a:off x="1682394" y="5740077"/>
            <a:ext cx="565310" cy="565310"/>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A904C"/>
            </a:solidFill>
          </p:spPr>
          <p:txBody>
            <a:bodyPr/>
            <a:lstStyle/>
            <a:p>
              <a:endParaRPr lang="fr-FR"/>
            </a:p>
          </p:txBody>
        </p:sp>
      </p:grpSp>
      <p:sp>
        <p:nvSpPr>
          <p:cNvPr id="13" name="TextBox 13"/>
          <p:cNvSpPr txBox="1"/>
          <p:nvPr/>
        </p:nvSpPr>
        <p:spPr>
          <a:xfrm>
            <a:off x="2630425" y="5673402"/>
            <a:ext cx="14437993" cy="563877"/>
          </a:xfrm>
          <a:prstGeom prst="rect">
            <a:avLst/>
          </a:prstGeom>
        </p:spPr>
        <p:txBody>
          <a:bodyPr lIns="0" tIns="0" rIns="0" bIns="0" rtlCol="0" anchor="t">
            <a:spAutoFit/>
          </a:bodyPr>
          <a:lstStyle/>
          <a:p>
            <a:pPr algn="l">
              <a:lnSpc>
                <a:spcPts val="4620"/>
              </a:lnSpc>
            </a:pPr>
            <a:r>
              <a:rPr lang="en-US" sz="3300">
                <a:solidFill>
                  <a:srgbClr val="000000"/>
                </a:solidFill>
                <a:latin typeface="Open Sans"/>
                <a:ea typeface="Open Sans"/>
                <a:cs typeface="Open Sans"/>
                <a:sym typeface="Open Sans"/>
              </a:rPr>
              <a:t>29 268 logements </a:t>
            </a:r>
          </a:p>
        </p:txBody>
      </p:sp>
      <p:sp>
        <p:nvSpPr>
          <p:cNvPr id="14" name="TextBox 14"/>
          <p:cNvSpPr txBox="1"/>
          <p:nvPr/>
        </p:nvSpPr>
        <p:spPr>
          <a:xfrm>
            <a:off x="2630425" y="4579623"/>
            <a:ext cx="14437993" cy="563919"/>
          </a:xfrm>
          <a:prstGeom prst="rect">
            <a:avLst/>
          </a:prstGeom>
        </p:spPr>
        <p:txBody>
          <a:bodyPr lIns="0" tIns="0" rIns="0" bIns="0" rtlCol="0" anchor="t">
            <a:spAutoFit/>
          </a:bodyPr>
          <a:lstStyle/>
          <a:p>
            <a:pPr algn="l">
              <a:lnSpc>
                <a:spcPts val="4620"/>
              </a:lnSpc>
            </a:pPr>
            <a:r>
              <a:rPr lang="en-US" sz="3300">
                <a:solidFill>
                  <a:srgbClr val="000000"/>
                </a:solidFill>
                <a:latin typeface="Open Sans"/>
                <a:ea typeface="Open Sans"/>
                <a:cs typeface="Open Sans"/>
                <a:sym typeface="Open Sans"/>
              </a:rPr>
              <a:t>Constructeur de logements sociaux</a:t>
            </a:r>
          </a:p>
        </p:txBody>
      </p:sp>
      <p:sp>
        <p:nvSpPr>
          <p:cNvPr id="15" name="Freeform 15"/>
          <p:cNvSpPr/>
          <p:nvPr/>
        </p:nvSpPr>
        <p:spPr>
          <a:xfrm>
            <a:off x="10667057" y="1732480"/>
            <a:ext cx="6886213" cy="5827635"/>
          </a:xfrm>
          <a:custGeom>
            <a:avLst/>
            <a:gdLst/>
            <a:ahLst/>
            <a:cxnLst/>
            <a:rect l="l" t="t" r="r" b="b"/>
            <a:pathLst>
              <a:path w="6886213" h="5827635">
                <a:moveTo>
                  <a:pt x="0" y="0"/>
                </a:moveTo>
                <a:lnTo>
                  <a:pt x="6886213" y="0"/>
                </a:lnTo>
                <a:lnTo>
                  <a:pt x="6886213" y="5827635"/>
                </a:lnTo>
                <a:lnTo>
                  <a:pt x="0" y="5827635"/>
                </a:lnTo>
                <a:lnTo>
                  <a:pt x="0" y="0"/>
                </a:lnTo>
                <a:close/>
              </a:path>
            </a:pathLst>
          </a:custGeom>
          <a:blipFill>
            <a:blip r:embed="rId6"/>
            <a:stretch>
              <a:fillRect/>
            </a:stretch>
          </a:blipFill>
        </p:spPr>
        <p:txBody>
          <a:bodyPr/>
          <a:lstStyle/>
          <a:p>
            <a:endParaRPr lang="fr-FR"/>
          </a:p>
        </p:txBody>
      </p:sp>
      <p:sp>
        <p:nvSpPr>
          <p:cNvPr id="16" name="Freeform 16"/>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7"/>
            <a:stretch>
              <a:fillRect/>
            </a:stretch>
          </a:blipFill>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TextBox 3"/>
          <p:cNvSpPr txBox="1"/>
          <p:nvPr/>
        </p:nvSpPr>
        <p:spPr>
          <a:xfrm>
            <a:off x="1472520" y="1790151"/>
            <a:ext cx="7090552" cy="1838325"/>
          </a:xfrm>
          <a:prstGeom prst="rect">
            <a:avLst/>
          </a:prstGeom>
        </p:spPr>
        <p:txBody>
          <a:bodyPr lIns="0" tIns="0" rIns="0" bIns="0" rtlCol="0" anchor="t">
            <a:spAutoFit/>
          </a:bodyPr>
          <a:lstStyle/>
          <a:p>
            <a:pPr marL="0" lvl="0" indent="0" algn="l">
              <a:lnSpc>
                <a:spcPts val="7200"/>
              </a:lnSpc>
              <a:spcBef>
                <a:spcPct val="0"/>
              </a:spcBef>
            </a:pPr>
            <a:r>
              <a:rPr lang="en-US" sz="6000" b="1">
                <a:solidFill>
                  <a:srgbClr val="000000"/>
                </a:solidFill>
                <a:latin typeface="TS Qamus Bold"/>
                <a:ea typeface="TS Qamus Bold"/>
                <a:cs typeface="TS Qamus Bold"/>
                <a:sym typeface="TS Qamus Bold"/>
              </a:rPr>
              <a:t>Présentation de l’entreprise</a:t>
            </a:r>
          </a:p>
        </p:txBody>
      </p:sp>
      <p:grpSp>
        <p:nvGrpSpPr>
          <p:cNvPr id="4" name="Group 4"/>
          <p:cNvGrpSpPr/>
          <p:nvPr/>
        </p:nvGrpSpPr>
        <p:grpSpPr>
          <a:xfrm>
            <a:off x="1028700" y="1799676"/>
            <a:ext cx="264674" cy="26467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C17F"/>
            </a:solidFill>
          </p:spPr>
          <p:txBody>
            <a:bodyPr/>
            <a:lstStyle/>
            <a:p>
              <a:endParaRPr lang="fr-FR"/>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2630425" y="6796619"/>
            <a:ext cx="14437993" cy="563919"/>
          </a:xfrm>
          <a:prstGeom prst="rect">
            <a:avLst/>
          </a:prstGeom>
        </p:spPr>
        <p:txBody>
          <a:bodyPr lIns="0" tIns="0" rIns="0" bIns="0" rtlCol="0" anchor="t">
            <a:spAutoFit/>
          </a:bodyPr>
          <a:lstStyle/>
          <a:p>
            <a:pPr algn="l">
              <a:lnSpc>
                <a:spcPts val="4620"/>
              </a:lnSpc>
            </a:pPr>
            <a:r>
              <a:rPr lang="en-US" sz="3300">
                <a:solidFill>
                  <a:srgbClr val="000000"/>
                </a:solidFill>
                <a:latin typeface="Open Sans"/>
                <a:ea typeface="Open Sans"/>
                <a:cs typeface="Open Sans"/>
                <a:sym typeface="Open Sans"/>
              </a:rPr>
              <a:t>3ème bailleur social de Paris</a:t>
            </a:r>
          </a:p>
        </p:txBody>
      </p:sp>
      <p:sp>
        <p:nvSpPr>
          <p:cNvPr id="8" name="Freeform 8"/>
          <p:cNvSpPr/>
          <p:nvPr/>
        </p:nvSpPr>
        <p:spPr>
          <a:xfrm rot="1195273">
            <a:off x="10896055" y="5500932"/>
            <a:ext cx="8888398" cy="7514736"/>
          </a:xfrm>
          <a:custGeom>
            <a:avLst/>
            <a:gdLst/>
            <a:ahLst/>
            <a:cxnLst/>
            <a:rect l="l" t="t" r="r" b="b"/>
            <a:pathLst>
              <a:path w="8888398" h="7514736">
                <a:moveTo>
                  <a:pt x="0" y="0"/>
                </a:moveTo>
                <a:lnTo>
                  <a:pt x="8888398" y="0"/>
                </a:lnTo>
                <a:lnTo>
                  <a:pt x="8888398" y="7514736"/>
                </a:lnTo>
                <a:lnTo>
                  <a:pt x="0" y="7514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Freeform 9"/>
          <p:cNvSpPr/>
          <p:nvPr/>
        </p:nvSpPr>
        <p:spPr>
          <a:xfrm rot="8470115">
            <a:off x="13092515" y="8133565"/>
            <a:ext cx="4495479" cy="3587985"/>
          </a:xfrm>
          <a:custGeom>
            <a:avLst/>
            <a:gdLst/>
            <a:ahLst/>
            <a:cxnLst/>
            <a:rect l="l" t="t" r="r" b="b"/>
            <a:pathLst>
              <a:path w="4495479" h="3587985">
                <a:moveTo>
                  <a:pt x="0" y="0"/>
                </a:moveTo>
                <a:lnTo>
                  <a:pt x="4495479" y="0"/>
                </a:lnTo>
                <a:lnTo>
                  <a:pt x="4495479" y="3587985"/>
                </a:lnTo>
                <a:lnTo>
                  <a:pt x="0" y="3587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10" name="Group 10"/>
          <p:cNvGrpSpPr/>
          <p:nvPr/>
        </p:nvGrpSpPr>
        <p:grpSpPr>
          <a:xfrm>
            <a:off x="1682394" y="4646298"/>
            <a:ext cx="565310" cy="565310"/>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907C"/>
            </a:solidFill>
          </p:spPr>
          <p:txBody>
            <a:bodyPr/>
            <a:lstStyle/>
            <a:p>
              <a:endParaRPr lang="fr-FR"/>
            </a:p>
          </p:txBody>
        </p:sp>
      </p:grpSp>
      <p:grpSp>
        <p:nvGrpSpPr>
          <p:cNvPr id="12" name="Group 12"/>
          <p:cNvGrpSpPr/>
          <p:nvPr/>
        </p:nvGrpSpPr>
        <p:grpSpPr>
          <a:xfrm>
            <a:off x="1682394" y="5740077"/>
            <a:ext cx="565310" cy="565310"/>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A904C"/>
            </a:solidFill>
          </p:spPr>
          <p:txBody>
            <a:bodyPr/>
            <a:lstStyle/>
            <a:p>
              <a:endParaRPr lang="fr-FR"/>
            </a:p>
          </p:txBody>
        </p:sp>
      </p:grpSp>
      <p:sp>
        <p:nvSpPr>
          <p:cNvPr id="14" name="TextBox 14"/>
          <p:cNvSpPr txBox="1"/>
          <p:nvPr/>
        </p:nvSpPr>
        <p:spPr>
          <a:xfrm>
            <a:off x="2630425" y="5673402"/>
            <a:ext cx="14437993" cy="563877"/>
          </a:xfrm>
          <a:prstGeom prst="rect">
            <a:avLst/>
          </a:prstGeom>
        </p:spPr>
        <p:txBody>
          <a:bodyPr lIns="0" tIns="0" rIns="0" bIns="0" rtlCol="0" anchor="t">
            <a:spAutoFit/>
          </a:bodyPr>
          <a:lstStyle/>
          <a:p>
            <a:pPr algn="l">
              <a:lnSpc>
                <a:spcPts val="4620"/>
              </a:lnSpc>
            </a:pPr>
            <a:r>
              <a:rPr lang="en-US" sz="3300">
                <a:solidFill>
                  <a:srgbClr val="000000"/>
                </a:solidFill>
                <a:latin typeface="Open Sans"/>
                <a:ea typeface="Open Sans"/>
                <a:cs typeface="Open Sans"/>
                <a:sym typeface="Open Sans"/>
              </a:rPr>
              <a:t>29 268 logements </a:t>
            </a:r>
          </a:p>
        </p:txBody>
      </p:sp>
      <p:grpSp>
        <p:nvGrpSpPr>
          <p:cNvPr id="15" name="Group 15"/>
          <p:cNvGrpSpPr/>
          <p:nvPr/>
        </p:nvGrpSpPr>
        <p:grpSpPr>
          <a:xfrm>
            <a:off x="1682394" y="6829261"/>
            <a:ext cx="565310" cy="565310"/>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B6E50"/>
            </a:solidFill>
          </p:spPr>
          <p:txBody>
            <a:bodyPr/>
            <a:lstStyle/>
            <a:p>
              <a:endParaRPr lang="fr-FR"/>
            </a:p>
          </p:txBody>
        </p:sp>
      </p:grpSp>
      <p:sp>
        <p:nvSpPr>
          <p:cNvPr id="17" name="TextBox 17"/>
          <p:cNvSpPr txBox="1"/>
          <p:nvPr/>
        </p:nvSpPr>
        <p:spPr>
          <a:xfrm>
            <a:off x="2630425" y="4579623"/>
            <a:ext cx="14437993" cy="563919"/>
          </a:xfrm>
          <a:prstGeom prst="rect">
            <a:avLst/>
          </a:prstGeom>
        </p:spPr>
        <p:txBody>
          <a:bodyPr lIns="0" tIns="0" rIns="0" bIns="0" rtlCol="0" anchor="t">
            <a:spAutoFit/>
          </a:bodyPr>
          <a:lstStyle/>
          <a:p>
            <a:pPr algn="l">
              <a:lnSpc>
                <a:spcPts val="4620"/>
              </a:lnSpc>
            </a:pPr>
            <a:r>
              <a:rPr lang="en-US" sz="3300">
                <a:solidFill>
                  <a:srgbClr val="000000"/>
                </a:solidFill>
                <a:latin typeface="Open Sans"/>
                <a:ea typeface="Open Sans"/>
                <a:cs typeface="Open Sans"/>
                <a:sym typeface="Open Sans"/>
              </a:rPr>
              <a:t>Constructeur de logements sociaux</a:t>
            </a:r>
          </a:p>
        </p:txBody>
      </p:sp>
      <p:sp>
        <p:nvSpPr>
          <p:cNvPr id="18" name="Freeform 18"/>
          <p:cNvSpPr/>
          <p:nvPr/>
        </p:nvSpPr>
        <p:spPr>
          <a:xfrm>
            <a:off x="10667057" y="1732480"/>
            <a:ext cx="6886213" cy="5827635"/>
          </a:xfrm>
          <a:custGeom>
            <a:avLst/>
            <a:gdLst/>
            <a:ahLst/>
            <a:cxnLst/>
            <a:rect l="l" t="t" r="r" b="b"/>
            <a:pathLst>
              <a:path w="6886213" h="5827635">
                <a:moveTo>
                  <a:pt x="0" y="0"/>
                </a:moveTo>
                <a:lnTo>
                  <a:pt x="6886213" y="0"/>
                </a:lnTo>
                <a:lnTo>
                  <a:pt x="6886213" y="5827635"/>
                </a:lnTo>
                <a:lnTo>
                  <a:pt x="0" y="5827635"/>
                </a:lnTo>
                <a:lnTo>
                  <a:pt x="0" y="0"/>
                </a:lnTo>
                <a:close/>
              </a:path>
            </a:pathLst>
          </a:custGeom>
          <a:blipFill>
            <a:blip r:embed="rId6"/>
            <a:stretch>
              <a:fillRect/>
            </a:stretch>
          </a:blipFill>
        </p:spPr>
        <p:txBody>
          <a:bodyPr/>
          <a:lstStyle/>
          <a:p>
            <a:endParaRPr lang="fr-FR"/>
          </a:p>
        </p:txBody>
      </p:sp>
      <p:sp>
        <p:nvSpPr>
          <p:cNvPr id="19" name="Freeform 19"/>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7"/>
            <a:stretch>
              <a:fillRect/>
            </a:stretch>
          </a:blipFill>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9439460" y="0"/>
            <a:ext cx="13280186" cy="10287000"/>
          </a:xfrm>
          <a:custGeom>
            <a:avLst/>
            <a:gdLst/>
            <a:ahLst/>
            <a:cxnLst/>
            <a:rect l="l" t="t" r="r" b="b"/>
            <a:pathLst>
              <a:path w="13280186" h="10287000">
                <a:moveTo>
                  <a:pt x="0" y="0"/>
                </a:moveTo>
                <a:lnTo>
                  <a:pt x="13280186" y="0"/>
                </a:lnTo>
                <a:lnTo>
                  <a:pt x="13280186" y="10287000"/>
                </a:lnTo>
                <a:lnTo>
                  <a:pt x="0" y="10287000"/>
                </a:lnTo>
                <a:lnTo>
                  <a:pt x="0" y="0"/>
                </a:lnTo>
                <a:close/>
              </a:path>
            </a:pathLst>
          </a:custGeom>
          <a:blipFill>
            <a:blip r:embed="rId2"/>
            <a:stretch>
              <a:fillRect l="-10103" t="-3391" r="-10103"/>
            </a:stretch>
          </a:blipFill>
        </p:spPr>
        <p:txBody>
          <a:bodyPr/>
          <a:lstStyle/>
          <a:p>
            <a:endParaRPr lang="fr-FR"/>
          </a:p>
        </p:txBody>
      </p:sp>
      <p:sp>
        <p:nvSpPr>
          <p:cNvPr id="3" name="Freeform 3"/>
          <p:cNvSpPr/>
          <p:nvPr/>
        </p:nvSpPr>
        <p:spPr>
          <a:xfrm rot="2318620">
            <a:off x="-2457154" y="7606560"/>
            <a:ext cx="5472631" cy="3303479"/>
          </a:xfrm>
          <a:custGeom>
            <a:avLst/>
            <a:gdLst/>
            <a:ahLst/>
            <a:cxnLst/>
            <a:rect l="l" t="t" r="r" b="b"/>
            <a:pathLst>
              <a:path w="5472631" h="3303479">
                <a:moveTo>
                  <a:pt x="0" y="0"/>
                </a:moveTo>
                <a:lnTo>
                  <a:pt x="5472631" y="0"/>
                </a:lnTo>
                <a:lnTo>
                  <a:pt x="5472631" y="3303480"/>
                </a:lnTo>
                <a:lnTo>
                  <a:pt x="0" y="33034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grpSp>
        <p:nvGrpSpPr>
          <p:cNvPr id="4" name="Group 4"/>
          <p:cNvGrpSpPr/>
          <p:nvPr/>
        </p:nvGrpSpPr>
        <p:grpSpPr>
          <a:xfrm>
            <a:off x="11781581" y="2319619"/>
            <a:ext cx="2294664" cy="895350"/>
            <a:chOff x="0" y="0"/>
            <a:chExt cx="1045208" cy="407828"/>
          </a:xfrm>
        </p:grpSpPr>
        <p:sp>
          <p:nvSpPr>
            <p:cNvPr id="5" name="Freeform 5"/>
            <p:cNvSpPr/>
            <p:nvPr/>
          </p:nvSpPr>
          <p:spPr>
            <a:xfrm>
              <a:off x="0" y="0"/>
              <a:ext cx="1045208" cy="407828"/>
            </a:xfrm>
            <a:custGeom>
              <a:avLst/>
              <a:gdLst/>
              <a:ahLst/>
              <a:cxnLst/>
              <a:rect l="l" t="t" r="r" b="b"/>
              <a:pathLst>
                <a:path w="1045208" h="407828">
                  <a:moveTo>
                    <a:pt x="842008" y="0"/>
                  </a:moveTo>
                  <a:cubicBezTo>
                    <a:pt x="954232" y="0"/>
                    <a:pt x="1045208" y="91295"/>
                    <a:pt x="1045208" y="203914"/>
                  </a:cubicBezTo>
                  <a:cubicBezTo>
                    <a:pt x="1045208" y="316532"/>
                    <a:pt x="954232" y="407828"/>
                    <a:pt x="842008" y="407828"/>
                  </a:cubicBezTo>
                  <a:lnTo>
                    <a:pt x="203200" y="407828"/>
                  </a:lnTo>
                  <a:cubicBezTo>
                    <a:pt x="90976" y="407828"/>
                    <a:pt x="0" y="316532"/>
                    <a:pt x="0" y="203914"/>
                  </a:cubicBezTo>
                  <a:cubicBezTo>
                    <a:pt x="0" y="91295"/>
                    <a:pt x="90976" y="0"/>
                    <a:pt x="203200" y="0"/>
                  </a:cubicBezTo>
                  <a:close/>
                </a:path>
              </a:pathLst>
            </a:custGeom>
            <a:solidFill>
              <a:srgbClr val="6B6E50"/>
            </a:solidFill>
          </p:spPr>
          <p:txBody>
            <a:bodyPr/>
            <a:lstStyle/>
            <a:p>
              <a:endParaRPr lang="fr-FR"/>
            </a:p>
          </p:txBody>
        </p:sp>
        <p:sp>
          <p:nvSpPr>
            <p:cNvPr id="6" name="TextBox 6"/>
            <p:cNvSpPr txBox="1"/>
            <p:nvPr/>
          </p:nvSpPr>
          <p:spPr>
            <a:xfrm>
              <a:off x="0" y="-9525"/>
              <a:ext cx="1045208" cy="417353"/>
            </a:xfrm>
            <a:prstGeom prst="rect">
              <a:avLst/>
            </a:prstGeom>
          </p:spPr>
          <p:txBody>
            <a:bodyPr lIns="254000" tIns="254000" rIns="254000" bIns="254000" rtlCol="0" anchor="ctr"/>
            <a:lstStyle/>
            <a:p>
              <a:pPr algn="ctr">
                <a:lnSpc>
                  <a:spcPts val="1560"/>
                </a:lnSpc>
              </a:pPr>
              <a:r>
                <a:rPr lang="en-US" sz="1300" b="1" spc="39">
                  <a:solidFill>
                    <a:srgbClr val="FFFFFF"/>
                  </a:solidFill>
                  <a:latin typeface="Aileron Bold"/>
                  <a:ea typeface="Aileron Bold"/>
                  <a:cs typeface="Aileron Bold"/>
                  <a:sym typeface="Aileron Bold"/>
                </a:rPr>
                <a:t>Sandrine CHARNOZ</a:t>
              </a:r>
            </a:p>
            <a:p>
              <a:pPr algn="ctr">
                <a:lnSpc>
                  <a:spcPts val="1560"/>
                </a:lnSpc>
              </a:pPr>
              <a:r>
                <a:rPr lang="en-US" sz="1300" spc="39">
                  <a:solidFill>
                    <a:srgbClr val="FFFFFF"/>
                  </a:solidFill>
                  <a:latin typeface="Aileron"/>
                  <a:ea typeface="Aileron"/>
                  <a:cs typeface="Aileron"/>
                  <a:sym typeface="Aileron"/>
                </a:rPr>
                <a:t>Vice Présidence</a:t>
              </a:r>
            </a:p>
          </p:txBody>
        </p:sp>
      </p:grpSp>
      <p:grpSp>
        <p:nvGrpSpPr>
          <p:cNvPr id="7" name="Group 7"/>
          <p:cNvGrpSpPr/>
          <p:nvPr/>
        </p:nvGrpSpPr>
        <p:grpSpPr>
          <a:xfrm>
            <a:off x="7576770" y="2319619"/>
            <a:ext cx="2086978" cy="895350"/>
            <a:chOff x="0" y="0"/>
            <a:chExt cx="950608" cy="407828"/>
          </a:xfrm>
        </p:grpSpPr>
        <p:sp>
          <p:nvSpPr>
            <p:cNvPr id="8" name="Freeform 8"/>
            <p:cNvSpPr/>
            <p:nvPr/>
          </p:nvSpPr>
          <p:spPr>
            <a:xfrm>
              <a:off x="0" y="0"/>
              <a:ext cx="950608" cy="407828"/>
            </a:xfrm>
            <a:custGeom>
              <a:avLst/>
              <a:gdLst/>
              <a:ahLst/>
              <a:cxnLst/>
              <a:rect l="l" t="t" r="r" b="b"/>
              <a:pathLst>
                <a:path w="950608" h="407828">
                  <a:moveTo>
                    <a:pt x="747408" y="0"/>
                  </a:moveTo>
                  <a:cubicBezTo>
                    <a:pt x="859633" y="0"/>
                    <a:pt x="950608" y="91295"/>
                    <a:pt x="950608" y="203914"/>
                  </a:cubicBezTo>
                  <a:cubicBezTo>
                    <a:pt x="950608" y="316532"/>
                    <a:pt x="859633" y="407828"/>
                    <a:pt x="747408" y="407828"/>
                  </a:cubicBezTo>
                  <a:lnTo>
                    <a:pt x="203200" y="407828"/>
                  </a:lnTo>
                  <a:cubicBezTo>
                    <a:pt x="90976" y="407828"/>
                    <a:pt x="0" y="316532"/>
                    <a:pt x="0" y="203914"/>
                  </a:cubicBezTo>
                  <a:cubicBezTo>
                    <a:pt x="0" y="91295"/>
                    <a:pt x="90976" y="0"/>
                    <a:pt x="203200" y="0"/>
                  </a:cubicBezTo>
                  <a:close/>
                </a:path>
              </a:pathLst>
            </a:custGeom>
            <a:solidFill>
              <a:srgbClr val="6B6E50"/>
            </a:solidFill>
          </p:spPr>
          <p:txBody>
            <a:bodyPr/>
            <a:lstStyle/>
            <a:p>
              <a:endParaRPr lang="fr-FR"/>
            </a:p>
          </p:txBody>
        </p:sp>
        <p:sp>
          <p:nvSpPr>
            <p:cNvPr id="9" name="TextBox 9"/>
            <p:cNvSpPr txBox="1"/>
            <p:nvPr/>
          </p:nvSpPr>
          <p:spPr>
            <a:xfrm>
              <a:off x="0" y="-9525"/>
              <a:ext cx="950608" cy="417353"/>
            </a:xfrm>
            <a:prstGeom prst="rect">
              <a:avLst/>
            </a:prstGeom>
          </p:spPr>
          <p:txBody>
            <a:bodyPr lIns="254000" tIns="254000" rIns="254000" bIns="254000" rtlCol="0" anchor="ctr"/>
            <a:lstStyle/>
            <a:p>
              <a:pPr algn="ctr">
                <a:lnSpc>
                  <a:spcPts val="1560"/>
                </a:lnSpc>
              </a:pPr>
              <a:r>
                <a:rPr lang="en-US" sz="1300" b="1" spc="39">
                  <a:solidFill>
                    <a:srgbClr val="FFFFFF"/>
                  </a:solidFill>
                  <a:latin typeface="Aileron Bold"/>
                  <a:ea typeface="Aileron Bold"/>
                  <a:cs typeface="Aileron Bold"/>
                  <a:sym typeface="Aileron Bold"/>
                </a:rPr>
                <a:t>Danièle PREMEL </a:t>
              </a:r>
            </a:p>
            <a:p>
              <a:pPr algn="ctr">
                <a:lnSpc>
                  <a:spcPts val="1560"/>
                </a:lnSpc>
              </a:pPr>
              <a:r>
                <a:rPr lang="en-US" sz="1300" b="1" spc="39">
                  <a:solidFill>
                    <a:srgbClr val="FFFFFF"/>
                  </a:solidFill>
                  <a:latin typeface="Aileron Bold"/>
                  <a:ea typeface="Aileron Bold"/>
                  <a:cs typeface="Aileron Bold"/>
                  <a:sym typeface="Aileron Bold"/>
                </a:rPr>
                <a:t>Présidence</a:t>
              </a:r>
            </a:p>
          </p:txBody>
        </p:sp>
      </p:grpSp>
      <p:grpSp>
        <p:nvGrpSpPr>
          <p:cNvPr id="10" name="Group 10"/>
          <p:cNvGrpSpPr/>
          <p:nvPr/>
        </p:nvGrpSpPr>
        <p:grpSpPr>
          <a:xfrm>
            <a:off x="9907553" y="3430010"/>
            <a:ext cx="2072647" cy="892216"/>
            <a:chOff x="0" y="0"/>
            <a:chExt cx="944081" cy="406400"/>
          </a:xfrm>
        </p:grpSpPr>
        <p:sp>
          <p:nvSpPr>
            <p:cNvPr id="11" name="Freeform 11"/>
            <p:cNvSpPr/>
            <p:nvPr/>
          </p:nvSpPr>
          <p:spPr>
            <a:xfrm>
              <a:off x="0" y="0"/>
              <a:ext cx="944081" cy="406400"/>
            </a:xfrm>
            <a:custGeom>
              <a:avLst/>
              <a:gdLst/>
              <a:ahLst/>
              <a:cxnLst/>
              <a:rect l="l" t="t" r="r" b="b"/>
              <a:pathLst>
                <a:path w="944081" h="406400">
                  <a:moveTo>
                    <a:pt x="740881" y="0"/>
                  </a:moveTo>
                  <a:cubicBezTo>
                    <a:pt x="853105" y="0"/>
                    <a:pt x="944081" y="90976"/>
                    <a:pt x="944081" y="203200"/>
                  </a:cubicBezTo>
                  <a:cubicBezTo>
                    <a:pt x="944081" y="315424"/>
                    <a:pt x="853105" y="406400"/>
                    <a:pt x="740881" y="406400"/>
                  </a:cubicBezTo>
                  <a:lnTo>
                    <a:pt x="203200" y="406400"/>
                  </a:lnTo>
                  <a:cubicBezTo>
                    <a:pt x="90976" y="406400"/>
                    <a:pt x="0" y="315424"/>
                    <a:pt x="0" y="203200"/>
                  </a:cubicBezTo>
                  <a:cubicBezTo>
                    <a:pt x="0" y="90976"/>
                    <a:pt x="90976" y="0"/>
                    <a:pt x="203200" y="0"/>
                  </a:cubicBezTo>
                  <a:close/>
                </a:path>
              </a:pathLst>
            </a:custGeom>
            <a:solidFill>
              <a:srgbClr val="DA904C"/>
            </a:solidFill>
          </p:spPr>
          <p:txBody>
            <a:bodyPr/>
            <a:lstStyle/>
            <a:p>
              <a:endParaRPr lang="fr-FR"/>
            </a:p>
          </p:txBody>
        </p:sp>
        <p:sp>
          <p:nvSpPr>
            <p:cNvPr id="12" name="TextBox 12"/>
            <p:cNvSpPr txBox="1"/>
            <p:nvPr/>
          </p:nvSpPr>
          <p:spPr>
            <a:xfrm>
              <a:off x="0" y="-9525"/>
              <a:ext cx="944081" cy="415925"/>
            </a:xfrm>
            <a:prstGeom prst="rect">
              <a:avLst/>
            </a:prstGeom>
          </p:spPr>
          <p:txBody>
            <a:bodyPr lIns="254000" tIns="254000" rIns="254000" bIns="254000" rtlCol="0" anchor="ctr"/>
            <a:lstStyle/>
            <a:p>
              <a:pPr algn="ctr">
                <a:lnSpc>
                  <a:spcPts val="1560"/>
                </a:lnSpc>
              </a:pPr>
              <a:r>
                <a:rPr lang="en-US" sz="1300" b="1" spc="39">
                  <a:solidFill>
                    <a:srgbClr val="FFFFFF"/>
                  </a:solidFill>
                  <a:latin typeface="Aileron Bold"/>
                  <a:ea typeface="Aileron Bold"/>
                  <a:cs typeface="Aileron Bold"/>
                  <a:sym typeface="Aileron Bold"/>
                </a:rPr>
                <a:t>Olivier FRAISSEX</a:t>
              </a:r>
            </a:p>
            <a:p>
              <a:pPr algn="ctr">
                <a:lnSpc>
                  <a:spcPts val="1560"/>
                </a:lnSpc>
              </a:pPr>
              <a:r>
                <a:rPr lang="en-US" sz="1300" spc="39">
                  <a:solidFill>
                    <a:srgbClr val="FFFFFF"/>
                  </a:solidFill>
                  <a:latin typeface="Aileron"/>
                  <a:ea typeface="Aileron"/>
                  <a:cs typeface="Aileron"/>
                  <a:sym typeface="Aileron"/>
                </a:rPr>
                <a:t>Direction générale</a:t>
              </a:r>
            </a:p>
          </p:txBody>
        </p:sp>
      </p:grpSp>
      <p:sp>
        <p:nvSpPr>
          <p:cNvPr id="13" name="AutoShape 13"/>
          <p:cNvSpPr/>
          <p:nvPr/>
        </p:nvSpPr>
        <p:spPr>
          <a:xfrm flipV="1">
            <a:off x="12928913" y="3214969"/>
            <a:ext cx="0" cy="107520"/>
          </a:xfrm>
          <a:prstGeom prst="line">
            <a:avLst/>
          </a:prstGeom>
          <a:ln w="9525" cap="flat">
            <a:solidFill>
              <a:srgbClr val="191919"/>
            </a:solidFill>
            <a:prstDash val="solid"/>
            <a:headEnd type="none" w="sm" len="sm"/>
            <a:tailEnd type="none" w="sm" len="sm"/>
          </a:ln>
        </p:spPr>
        <p:txBody>
          <a:bodyPr/>
          <a:lstStyle/>
          <a:p>
            <a:endParaRPr lang="fr-FR"/>
          </a:p>
        </p:txBody>
      </p:sp>
      <p:sp>
        <p:nvSpPr>
          <p:cNvPr id="14" name="AutoShape 14"/>
          <p:cNvSpPr/>
          <p:nvPr/>
        </p:nvSpPr>
        <p:spPr>
          <a:xfrm flipH="1" flipV="1">
            <a:off x="8563483" y="3322489"/>
            <a:ext cx="4365430" cy="0"/>
          </a:xfrm>
          <a:prstGeom prst="line">
            <a:avLst/>
          </a:prstGeom>
          <a:ln w="9525" cap="flat">
            <a:solidFill>
              <a:srgbClr val="191919"/>
            </a:solidFill>
            <a:prstDash val="solid"/>
            <a:headEnd type="none" w="sm" len="sm"/>
            <a:tailEnd type="none" w="sm" len="sm"/>
          </a:ln>
        </p:spPr>
        <p:txBody>
          <a:bodyPr/>
          <a:lstStyle/>
          <a:p>
            <a:endParaRPr lang="fr-FR"/>
          </a:p>
        </p:txBody>
      </p:sp>
      <p:sp>
        <p:nvSpPr>
          <p:cNvPr id="15" name="AutoShape 15"/>
          <p:cNvSpPr/>
          <p:nvPr/>
        </p:nvSpPr>
        <p:spPr>
          <a:xfrm flipH="1">
            <a:off x="7904089" y="4429746"/>
            <a:ext cx="6024524" cy="0"/>
          </a:xfrm>
          <a:prstGeom prst="line">
            <a:avLst/>
          </a:prstGeom>
          <a:ln w="9525" cap="flat">
            <a:solidFill>
              <a:srgbClr val="191919"/>
            </a:solidFill>
            <a:prstDash val="solid"/>
            <a:headEnd type="none" w="sm" len="sm"/>
            <a:tailEnd type="none" w="sm" len="sm"/>
          </a:ln>
        </p:spPr>
        <p:txBody>
          <a:bodyPr/>
          <a:lstStyle/>
          <a:p>
            <a:endParaRPr lang="fr-FR"/>
          </a:p>
        </p:txBody>
      </p:sp>
      <p:grpSp>
        <p:nvGrpSpPr>
          <p:cNvPr id="16" name="Group 16"/>
          <p:cNvGrpSpPr/>
          <p:nvPr/>
        </p:nvGrpSpPr>
        <p:grpSpPr>
          <a:xfrm>
            <a:off x="6506183" y="4834681"/>
            <a:ext cx="2800574" cy="795520"/>
            <a:chOff x="0" y="0"/>
            <a:chExt cx="1275648" cy="362356"/>
          </a:xfrm>
        </p:grpSpPr>
        <p:sp>
          <p:nvSpPr>
            <p:cNvPr id="17" name="Freeform 17"/>
            <p:cNvSpPr/>
            <p:nvPr/>
          </p:nvSpPr>
          <p:spPr>
            <a:xfrm>
              <a:off x="0" y="0"/>
              <a:ext cx="1275648" cy="362356"/>
            </a:xfrm>
            <a:custGeom>
              <a:avLst/>
              <a:gdLst/>
              <a:ahLst/>
              <a:cxnLst/>
              <a:rect l="l" t="t" r="r" b="b"/>
              <a:pathLst>
                <a:path w="1275648" h="362356">
                  <a:moveTo>
                    <a:pt x="1072448" y="0"/>
                  </a:moveTo>
                  <a:cubicBezTo>
                    <a:pt x="1184672" y="0"/>
                    <a:pt x="1275648" y="81116"/>
                    <a:pt x="1275648" y="181178"/>
                  </a:cubicBezTo>
                  <a:cubicBezTo>
                    <a:pt x="1275648" y="281240"/>
                    <a:pt x="1184672" y="362356"/>
                    <a:pt x="1072448" y="362356"/>
                  </a:cubicBezTo>
                  <a:lnTo>
                    <a:pt x="203200" y="362356"/>
                  </a:lnTo>
                  <a:cubicBezTo>
                    <a:pt x="90976" y="362356"/>
                    <a:pt x="0" y="281240"/>
                    <a:pt x="0" y="181178"/>
                  </a:cubicBezTo>
                  <a:cubicBezTo>
                    <a:pt x="0" y="81116"/>
                    <a:pt x="90976" y="0"/>
                    <a:pt x="203200" y="0"/>
                  </a:cubicBezTo>
                  <a:close/>
                </a:path>
              </a:pathLst>
            </a:custGeom>
            <a:solidFill>
              <a:srgbClr val="D9B9A0"/>
            </a:solidFill>
          </p:spPr>
          <p:txBody>
            <a:bodyPr/>
            <a:lstStyle/>
            <a:p>
              <a:endParaRPr lang="fr-FR"/>
            </a:p>
          </p:txBody>
        </p:sp>
        <p:sp>
          <p:nvSpPr>
            <p:cNvPr id="18" name="TextBox 18"/>
            <p:cNvSpPr txBox="1"/>
            <p:nvPr/>
          </p:nvSpPr>
          <p:spPr>
            <a:xfrm>
              <a:off x="0" y="-9525"/>
              <a:ext cx="1275648" cy="371881"/>
            </a:xfrm>
            <a:prstGeom prst="rect">
              <a:avLst/>
            </a:prstGeom>
          </p:spPr>
          <p:txBody>
            <a:bodyPr lIns="254000" tIns="254000" rIns="254000" bIns="254000" rtlCol="0" anchor="ctr"/>
            <a:lstStyle/>
            <a:p>
              <a:pPr algn="ctr">
                <a:lnSpc>
                  <a:spcPts val="1560"/>
                </a:lnSpc>
              </a:pPr>
              <a:r>
                <a:rPr lang="en-US" sz="1300" b="1" spc="39">
                  <a:solidFill>
                    <a:srgbClr val="FFFFFF"/>
                  </a:solidFill>
                  <a:latin typeface="Aileron Bold"/>
                  <a:ea typeface="Aileron Bold"/>
                  <a:cs typeface="Aileron Bold"/>
                  <a:sym typeface="Aileron Bold"/>
                </a:rPr>
                <a:t>Bénédicte LUERY </a:t>
              </a:r>
              <a:r>
                <a:rPr lang="en-US" sz="1300" spc="39">
                  <a:solidFill>
                    <a:srgbClr val="FFFFFF"/>
                  </a:solidFill>
                  <a:latin typeface="Aileron"/>
                  <a:ea typeface="Aileron"/>
                  <a:cs typeface="Aileron"/>
                  <a:sym typeface="Aileron"/>
                </a:rPr>
                <a:t>Direction des ressources humaines</a:t>
              </a:r>
            </a:p>
          </p:txBody>
        </p:sp>
      </p:grpSp>
      <p:sp>
        <p:nvSpPr>
          <p:cNvPr id="19" name="AutoShape 19"/>
          <p:cNvSpPr/>
          <p:nvPr/>
        </p:nvSpPr>
        <p:spPr>
          <a:xfrm flipV="1">
            <a:off x="7906470" y="4436526"/>
            <a:ext cx="0" cy="398155"/>
          </a:xfrm>
          <a:prstGeom prst="line">
            <a:avLst/>
          </a:prstGeom>
          <a:ln w="9525" cap="flat">
            <a:solidFill>
              <a:srgbClr val="191919"/>
            </a:solidFill>
            <a:prstDash val="solid"/>
            <a:headEnd type="none" w="sm" len="sm"/>
            <a:tailEnd type="none" w="sm" len="sm"/>
          </a:ln>
        </p:spPr>
        <p:txBody>
          <a:bodyPr/>
          <a:lstStyle/>
          <a:p>
            <a:endParaRPr lang="fr-FR"/>
          </a:p>
        </p:txBody>
      </p:sp>
      <p:sp>
        <p:nvSpPr>
          <p:cNvPr id="20" name="Freeform 20"/>
          <p:cNvSpPr/>
          <p:nvPr/>
        </p:nvSpPr>
        <p:spPr>
          <a:xfrm rot="-2047220">
            <a:off x="-3124841" y="6445807"/>
            <a:ext cx="3442223" cy="3661939"/>
          </a:xfrm>
          <a:custGeom>
            <a:avLst/>
            <a:gdLst/>
            <a:ahLst/>
            <a:cxnLst/>
            <a:rect l="l" t="t" r="r" b="b"/>
            <a:pathLst>
              <a:path w="3442223" h="3661939">
                <a:moveTo>
                  <a:pt x="0" y="0"/>
                </a:moveTo>
                <a:lnTo>
                  <a:pt x="3442223" y="0"/>
                </a:lnTo>
                <a:lnTo>
                  <a:pt x="3442223" y="3661939"/>
                </a:lnTo>
                <a:lnTo>
                  <a:pt x="0" y="36619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1" name="AutoShape 21"/>
          <p:cNvSpPr/>
          <p:nvPr/>
        </p:nvSpPr>
        <p:spPr>
          <a:xfrm>
            <a:off x="4017947" y="772205"/>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22" name="Freeform 22"/>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7"/>
            <a:stretch>
              <a:fillRect/>
            </a:stretch>
          </a:blipFill>
        </p:spPr>
        <p:txBody>
          <a:bodyPr/>
          <a:lstStyle/>
          <a:p>
            <a:endParaRPr lang="fr-FR"/>
          </a:p>
        </p:txBody>
      </p:sp>
      <p:sp>
        <p:nvSpPr>
          <p:cNvPr id="23" name="AutoShape 23"/>
          <p:cNvSpPr/>
          <p:nvPr/>
        </p:nvSpPr>
        <p:spPr>
          <a:xfrm flipV="1">
            <a:off x="8563483" y="3214969"/>
            <a:ext cx="0" cy="107520"/>
          </a:xfrm>
          <a:prstGeom prst="line">
            <a:avLst/>
          </a:prstGeom>
          <a:ln w="9525" cap="flat">
            <a:solidFill>
              <a:srgbClr val="191919"/>
            </a:solidFill>
            <a:prstDash val="solid"/>
            <a:headEnd type="none" w="sm" len="sm"/>
            <a:tailEnd type="none" w="sm" len="sm"/>
          </a:ln>
        </p:spPr>
        <p:txBody>
          <a:bodyPr/>
          <a:lstStyle/>
          <a:p>
            <a:endParaRPr lang="fr-FR"/>
          </a:p>
        </p:txBody>
      </p:sp>
      <p:sp>
        <p:nvSpPr>
          <p:cNvPr id="24" name="AutoShape 24"/>
          <p:cNvSpPr/>
          <p:nvPr/>
        </p:nvSpPr>
        <p:spPr>
          <a:xfrm flipV="1">
            <a:off x="10943876" y="3322489"/>
            <a:ext cx="0" cy="107520"/>
          </a:xfrm>
          <a:prstGeom prst="line">
            <a:avLst/>
          </a:prstGeom>
          <a:ln w="9525" cap="flat">
            <a:solidFill>
              <a:srgbClr val="191919"/>
            </a:solidFill>
            <a:prstDash val="solid"/>
            <a:headEnd type="none" w="sm" len="sm"/>
            <a:tailEnd type="none" w="sm" len="sm"/>
          </a:ln>
        </p:spPr>
        <p:txBody>
          <a:bodyPr/>
          <a:lstStyle/>
          <a:p>
            <a:endParaRPr lang="fr-FR"/>
          </a:p>
        </p:txBody>
      </p:sp>
      <p:sp>
        <p:nvSpPr>
          <p:cNvPr id="25" name="AutoShape 25"/>
          <p:cNvSpPr/>
          <p:nvPr/>
        </p:nvSpPr>
        <p:spPr>
          <a:xfrm flipV="1">
            <a:off x="10943876" y="4322226"/>
            <a:ext cx="4763" cy="3656822"/>
          </a:xfrm>
          <a:prstGeom prst="line">
            <a:avLst/>
          </a:prstGeom>
          <a:ln w="9525" cap="flat">
            <a:solidFill>
              <a:srgbClr val="191919"/>
            </a:solidFill>
            <a:prstDash val="solid"/>
            <a:headEnd type="none" w="sm" len="sm"/>
            <a:tailEnd type="none" w="sm" len="sm"/>
          </a:ln>
        </p:spPr>
        <p:txBody>
          <a:bodyPr/>
          <a:lstStyle/>
          <a:p>
            <a:endParaRPr lang="fr-FR"/>
          </a:p>
        </p:txBody>
      </p:sp>
      <p:grpSp>
        <p:nvGrpSpPr>
          <p:cNvPr id="26" name="Group 26"/>
          <p:cNvGrpSpPr/>
          <p:nvPr/>
        </p:nvGrpSpPr>
        <p:grpSpPr>
          <a:xfrm>
            <a:off x="6501420" y="5630201"/>
            <a:ext cx="2800574" cy="985396"/>
            <a:chOff x="0" y="0"/>
            <a:chExt cx="1275648" cy="448843"/>
          </a:xfrm>
        </p:grpSpPr>
        <p:sp>
          <p:nvSpPr>
            <p:cNvPr id="27" name="Freeform 27"/>
            <p:cNvSpPr/>
            <p:nvPr/>
          </p:nvSpPr>
          <p:spPr>
            <a:xfrm>
              <a:off x="0" y="0"/>
              <a:ext cx="1275648" cy="448843"/>
            </a:xfrm>
            <a:custGeom>
              <a:avLst/>
              <a:gdLst/>
              <a:ahLst/>
              <a:cxnLst/>
              <a:rect l="l" t="t" r="r" b="b"/>
              <a:pathLst>
                <a:path w="1275648" h="448843">
                  <a:moveTo>
                    <a:pt x="1072448" y="0"/>
                  </a:moveTo>
                  <a:cubicBezTo>
                    <a:pt x="1184672" y="0"/>
                    <a:pt x="1275648" y="100477"/>
                    <a:pt x="1275648" y="224422"/>
                  </a:cubicBezTo>
                  <a:cubicBezTo>
                    <a:pt x="1275648" y="348366"/>
                    <a:pt x="1184672" y="448843"/>
                    <a:pt x="1072448" y="448843"/>
                  </a:cubicBezTo>
                  <a:lnTo>
                    <a:pt x="203200" y="448843"/>
                  </a:lnTo>
                  <a:cubicBezTo>
                    <a:pt x="90976" y="448843"/>
                    <a:pt x="0" y="348366"/>
                    <a:pt x="0" y="224422"/>
                  </a:cubicBezTo>
                  <a:cubicBezTo>
                    <a:pt x="0" y="100477"/>
                    <a:pt x="90976" y="0"/>
                    <a:pt x="203200" y="0"/>
                  </a:cubicBezTo>
                  <a:close/>
                </a:path>
              </a:pathLst>
            </a:custGeom>
            <a:solidFill>
              <a:srgbClr val="D9B9A0"/>
            </a:solidFill>
          </p:spPr>
          <p:txBody>
            <a:bodyPr/>
            <a:lstStyle/>
            <a:p>
              <a:endParaRPr lang="fr-FR"/>
            </a:p>
          </p:txBody>
        </p:sp>
        <p:sp>
          <p:nvSpPr>
            <p:cNvPr id="28" name="TextBox 28"/>
            <p:cNvSpPr txBox="1"/>
            <p:nvPr/>
          </p:nvSpPr>
          <p:spPr>
            <a:xfrm>
              <a:off x="0" y="-9525"/>
              <a:ext cx="1275648" cy="458368"/>
            </a:xfrm>
            <a:prstGeom prst="rect">
              <a:avLst/>
            </a:prstGeom>
          </p:spPr>
          <p:txBody>
            <a:bodyPr lIns="254000" tIns="254000" rIns="254000" bIns="254000" rtlCol="0" anchor="ctr"/>
            <a:lstStyle/>
            <a:p>
              <a:pPr algn="ctr">
                <a:lnSpc>
                  <a:spcPts val="1560"/>
                </a:lnSpc>
              </a:pPr>
              <a:r>
                <a:rPr lang="en-US" sz="1300" b="1" spc="39">
                  <a:solidFill>
                    <a:srgbClr val="FFFFFF"/>
                  </a:solidFill>
                  <a:latin typeface="Aileron Bold"/>
                  <a:ea typeface="Aileron Bold"/>
                  <a:cs typeface="Aileron Bold"/>
                  <a:sym typeface="Aileron Bold"/>
                </a:rPr>
                <a:t>Djamel BEDOUHENE</a:t>
              </a:r>
            </a:p>
            <a:p>
              <a:pPr algn="ctr">
                <a:lnSpc>
                  <a:spcPts val="1560"/>
                </a:lnSpc>
              </a:pPr>
              <a:r>
                <a:rPr lang="en-US" sz="1300" b="1" spc="39">
                  <a:solidFill>
                    <a:srgbClr val="FFFFFF"/>
                  </a:solidFill>
                  <a:latin typeface="Aileron Bold"/>
                  <a:ea typeface="Aileron Bold"/>
                  <a:cs typeface="Aileron Bold"/>
                  <a:sym typeface="Aileron Bold"/>
                </a:rPr>
                <a:t>Direction des systèmes d’information</a:t>
              </a:r>
            </a:p>
          </p:txBody>
        </p:sp>
      </p:grpSp>
      <p:grpSp>
        <p:nvGrpSpPr>
          <p:cNvPr id="29" name="Group 29"/>
          <p:cNvGrpSpPr/>
          <p:nvPr/>
        </p:nvGrpSpPr>
        <p:grpSpPr>
          <a:xfrm>
            <a:off x="6501420" y="6615597"/>
            <a:ext cx="2800574" cy="985396"/>
            <a:chOff x="0" y="0"/>
            <a:chExt cx="1275648" cy="448843"/>
          </a:xfrm>
        </p:grpSpPr>
        <p:sp>
          <p:nvSpPr>
            <p:cNvPr id="30" name="Freeform 30"/>
            <p:cNvSpPr/>
            <p:nvPr/>
          </p:nvSpPr>
          <p:spPr>
            <a:xfrm>
              <a:off x="0" y="0"/>
              <a:ext cx="1275648" cy="448843"/>
            </a:xfrm>
            <a:custGeom>
              <a:avLst/>
              <a:gdLst/>
              <a:ahLst/>
              <a:cxnLst/>
              <a:rect l="l" t="t" r="r" b="b"/>
              <a:pathLst>
                <a:path w="1275648" h="448843">
                  <a:moveTo>
                    <a:pt x="1072448" y="0"/>
                  </a:moveTo>
                  <a:cubicBezTo>
                    <a:pt x="1184672" y="0"/>
                    <a:pt x="1275648" y="100477"/>
                    <a:pt x="1275648" y="224422"/>
                  </a:cubicBezTo>
                  <a:cubicBezTo>
                    <a:pt x="1275648" y="348366"/>
                    <a:pt x="1184672" y="448843"/>
                    <a:pt x="1072448" y="448843"/>
                  </a:cubicBezTo>
                  <a:lnTo>
                    <a:pt x="203200" y="448843"/>
                  </a:lnTo>
                  <a:cubicBezTo>
                    <a:pt x="90976" y="448843"/>
                    <a:pt x="0" y="348366"/>
                    <a:pt x="0" y="224422"/>
                  </a:cubicBezTo>
                  <a:cubicBezTo>
                    <a:pt x="0" y="100477"/>
                    <a:pt x="90976" y="0"/>
                    <a:pt x="203200" y="0"/>
                  </a:cubicBezTo>
                  <a:close/>
                </a:path>
              </a:pathLst>
            </a:custGeom>
            <a:solidFill>
              <a:srgbClr val="D9B9A0"/>
            </a:solidFill>
          </p:spPr>
          <p:txBody>
            <a:bodyPr/>
            <a:lstStyle/>
            <a:p>
              <a:endParaRPr lang="fr-FR"/>
            </a:p>
          </p:txBody>
        </p:sp>
        <p:sp>
          <p:nvSpPr>
            <p:cNvPr id="31" name="TextBox 31"/>
            <p:cNvSpPr txBox="1"/>
            <p:nvPr/>
          </p:nvSpPr>
          <p:spPr>
            <a:xfrm>
              <a:off x="0" y="-9525"/>
              <a:ext cx="1275648" cy="458368"/>
            </a:xfrm>
            <a:prstGeom prst="rect">
              <a:avLst/>
            </a:prstGeom>
          </p:spPr>
          <p:txBody>
            <a:bodyPr lIns="254000" tIns="254000" rIns="254000" bIns="254000" rtlCol="0" anchor="ctr"/>
            <a:lstStyle/>
            <a:p>
              <a:pPr algn="ctr">
                <a:lnSpc>
                  <a:spcPts val="1560"/>
                </a:lnSpc>
              </a:pPr>
              <a:r>
                <a:rPr lang="en-US" sz="1300" b="1" spc="39">
                  <a:solidFill>
                    <a:srgbClr val="FFFFFF"/>
                  </a:solidFill>
                  <a:latin typeface="Aileron Bold"/>
                  <a:ea typeface="Aileron Bold"/>
                  <a:cs typeface="Aileron Bold"/>
                  <a:sym typeface="Aileron Bold"/>
                </a:rPr>
                <a:t>Juliette ZYLBERBERG</a:t>
              </a:r>
            </a:p>
            <a:p>
              <a:pPr algn="ctr">
                <a:lnSpc>
                  <a:spcPts val="1560"/>
                </a:lnSpc>
              </a:pPr>
              <a:r>
                <a:rPr lang="en-US" sz="1300" b="1" spc="39">
                  <a:solidFill>
                    <a:srgbClr val="FFFFFF"/>
                  </a:solidFill>
                  <a:latin typeface="Aileron Bold"/>
                  <a:ea typeface="Aileron Bold"/>
                  <a:cs typeface="Aileron Bold"/>
                  <a:sym typeface="Aileron Bold"/>
                </a:rPr>
                <a:t>Direction de la communication</a:t>
              </a:r>
            </a:p>
          </p:txBody>
        </p:sp>
      </p:grpSp>
      <p:sp>
        <p:nvSpPr>
          <p:cNvPr id="32" name="AutoShape 32"/>
          <p:cNvSpPr/>
          <p:nvPr/>
        </p:nvSpPr>
        <p:spPr>
          <a:xfrm flipV="1">
            <a:off x="13923850" y="4436526"/>
            <a:ext cx="0" cy="398155"/>
          </a:xfrm>
          <a:prstGeom prst="line">
            <a:avLst/>
          </a:prstGeom>
          <a:ln w="9525" cap="flat">
            <a:solidFill>
              <a:srgbClr val="191919"/>
            </a:solidFill>
            <a:prstDash val="solid"/>
            <a:headEnd type="none" w="sm" len="sm"/>
            <a:tailEnd type="none" w="sm" len="sm"/>
          </a:ln>
        </p:spPr>
        <p:txBody>
          <a:bodyPr/>
          <a:lstStyle/>
          <a:p>
            <a:endParaRPr lang="fr-FR"/>
          </a:p>
        </p:txBody>
      </p:sp>
      <p:grpSp>
        <p:nvGrpSpPr>
          <p:cNvPr id="33" name="Group 33"/>
          <p:cNvGrpSpPr/>
          <p:nvPr/>
        </p:nvGrpSpPr>
        <p:grpSpPr>
          <a:xfrm>
            <a:off x="12525944" y="4834681"/>
            <a:ext cx="2800574" cy="985396"/>
            <a:chOff x="0" y="0"/>
            <a:chExt cx="1275648" cy="448843"/>
          </a:xfrm>
        </p:grpSpPr>
        <p:sp>
          <p:nvSpPr>
            <p:cNvPr id="34" name="Freeform 34"/>
            <p:cNvSpPr/>
            <p:nvPr/>
          </p:nvSpPr>
          <p:spPr>
            <a:xfrm>
              <a:off x="0" y="0"/>
              <a:ext cx="1275648" cy="448843"/>
            </a:xfrm>
            <a:custGeom>
              <a:avLst/>
              <a:gdLst/>
              <a:ahLst/>
              <a:cxnLst/>
              <a:rect l="l" t="t" r="r" b="b"/>
              <a:pathLst>
                <a:path w="1275648" h="448843">
                  <a:moveTo>
                    <a:pt x="1072448" y="0"/>
                  </a:moveTo>
                  <a:cubicBezTo>
                    <a:pt x="1184672" y="0"/>
                    <a:pt x="1275648" y="100477"/>
                    <a:pt x="1275648" y="224422"/>
                  </a:cubicBezTo>
                  <a:cubicBezTo>
                    <a:pt x="1275648" y="348366"/>
                    <a:pt x="1184672" y="448843"/>
                    <a:pt x="1072448" y="448843"/>
                  </a:cubicBezTo>
                  <a:lnTo>
                    <a:pt x="203200" y="448843"/>
                  </a:lnTo>
                  <a:cubicBezTo>
                    <a:pt x="90976" y="448843"/>
                    <a:pt x="0" y="348366"/>
                    <a:pt x="0" y="224422"/>
                  </a:cubicBezTo>
                  <a:cubicBezTo>
                    <a:pt x="0" y="100477"/>
                    <a:pt x="90976" y="0"/>
                    <a:pt x="203200" y="0"/>
                  </a:cubicBezTo>
                  <a:close/>
                </a:path>
              </a:pathLst>
            </a:custGeom>
            <a:solidFill>
              <a:srgbClr val="D9B9A0"/>
            </a:solidFill>
          </p:spPr>
          <p:txBody>
            <a:bodyPr/>
            <a:lstStyle/>
            <a:p>
              <a:endParaRPr lang="fr-FR"/>
            </a:p>
          </p:txBody>
        </p:sp>
        <p:sp>
          <p:nvSpPr>
            <p:cNvPr id="35" name="TextBox 35"/>
            <p:cNvSpPr txBox="1"/>
            <p:nvPr/>
          </p:nvSpPr>
          <p:spPr>
            <a:xfrm>
              <a:off x="0" y="-9525"/>
              <a:ext cx="1275648" cy="458368"/>
            </a:xfrm>
            <a:prstGeom prst="rect">
              <a:avLst/>
            </a:prstGeom>
          </p:spPr>
          <p:txBody>
            <a:bodyPr lIns="254000" tIns="254000" rIns="254000" bIns="254000" rtlCol="0" anchor="ctr"/>
            <a:lstStyle/>
            <a:p>
              <a:pPr algn="ctr">
                <a:lnSpc>
                  <a:spcPts val="1560"/>
                </a:lnSpc>
              </a:pPr>
              <a:r>
                <a:rPr lang="en-US" sz="1300" b="1" spc="39">
                  <a:solidFill>
                    <a:srgbClr val="FFFFFF"/>
                  </a:solidFill>
                  <a:latin typeface="Aileron Bold"/>
                  <a:ea typeface="Aileron Bold"/>
                  <a:cs typeface="Aileron Bold"/>
                  <a:sym typeface="Aileron Bold"/>
                </a:rPr>
                <a:t>Karin ABADIA</a:t>
              </a:r>
            </a:p>
            <a:p>
              <a:pPr algn="ctr">
                <a:lnSpc>
                  <a:spcPts val="1560"/>
                </a:lnSpc>
              </a:pPr>
              <a:r>
                <a:rPr lang="en-US" sz="1300" b="1" spc="39">
                  <a:solidFill>
                    <a:srgbClr val="FFFFFF"/>
                  </a:solidFill>
                  <a:latin typeface="Aileron Bold"/>
                  <a:ea typeface="Aileron Bold"/>
                  <a:cs typeface="Aileron Bold"/>
                  <a:sym typeface="Aileron Bold"/>
                </a:rPr>
                <a:t>Direction financière et comptable</a:t>
              </a:r>
            </a:p>
          </p:txBody>
        </p:sp>
      </p:grpSp>
      <p:grpSp>
        <p:nvGrpSpPr>
          <p:cNvPr id="36" name="Group 36"/>
          <p:cNvGrpSpPr/>
          <p:nvPr/>
        </p:nvGrpSpPr>
        <p:grpSpPr>
          <a:xfrm>
            <a:off x="12521182" y="5820076"/>
            <a:ext cx="2800574" cy="903453"/>
            <a:chOff x="0" y="0"/>
            <a:chExt cx="1275648" cy="411518"/>
          </a:xfrm>
        </p:grpSpPr>
        <p:sp>
          <p:nvSpPr>
            <p:cNvPr id="37" name="Freeform 37"/>
            <p:cNvSpPr/>
            <p:nvPr/>
          </p:nvSpPr>
          <p:spPr>
            <a:xfrm>
              <a:off x="0" y="0"/>
              <a:ext cx="1275648" cy="411518"/>
            </a:xfrm>
            <a:custGeom>
              <a:avLst/>
              <a:gdLst/>
              <a:ahLst/>
              <a:cxnLst/>
              <a:rect l="l" t="t" r="r" b="b"/>
              <a:pathLst>
                <a:path w="1275648" h="411518">
                  <a:moveTo>
                    <a:pt x="1072448" y="0"/>
                  </a:moveTo>
                  <a:cubicBezTo>
                    <a:pt x="1184672" y="0"/>
                    <a:pt x="1275648" y="92122"/>
                    <a:pt x="1275648" y="205759"/>
                  </a:cubicBezTo>
                  <a:cubicBezTo>
                    <a:pt x="1275648" y="319397"/>
                    <a:pt x="1184672" y="411518"/>
                    <a:pt x="1072448" y="411518"/>
                  </a:cubicBezTo>
                  <a:lnTo>
                    <a:pt x="203200" y="411518"/>
                  </a:lnTo>
                  <a:cubicBezTo>
                    <a:pt x="90976" y="411518"/>
                    <a:pt x="0" y="319397"/>
                    <a:pt x="0" y="205759"/>
                  </a:cubicBezTo>
                  <a:cubicBezTo>
                    <a:pt x="0" y="92122"/>
                    <a:pt x="90976" y="0"/>
                    <a:pt x="203200" y="0"/>
                  </a:cubicBezTo>
                  <a:close/>
                </a:path>
              </a:pathLst>
            </a:custGeom>
            <a:solidFill>
              <a:srgbClr val="D9B9A0"/>
            </a:solidFill>
          </p:spPr>
          <p:txBody>
            <a:bodyPr/>
            <a:lstStyle/>
            <a:p>
              <a:endParaRPr lang="fr-FR"/>
            </a:p>
          </p:txBody>
        </p:sp>
        <p:sp>
          <p:nvSpPr>
            <p:cNvPr id="38" name="TextBox 38"/>
            <p:cNvSpPr txBox="1"/>
            <p:nvPr/>
          </p:nvSpPr>
          <p:spPr>
            <a:xfrm>
              <a:off x="0" y="-9525"/>
              <a:ext cx="1275648" cy="421043"/>
            </a:xfrm>
            <a:prstGeom prst="rect">
              <a:avLst/>
            </a:prstGeom>
          </p:spPr>
          <p:txBody>
            <a:bodyPr lIns="254000" tIns="254000" rIns="254000" bIns="254000" rtlCol="0" anchor="ctr"/>
            <a:lstStyle/>
            <a:p>
              <a:pPr algn="ctr">
                <a:lnSpc>
                  <a:spcPts val="1560"/>
                </a:lnSpc>
              </a:pPr>
              <a:r>
                <a:rPr lang="en-US" sz="1300" spc="39">
                  <a:solidFill>
                    <a:srgbClr val="FFFFFF"/>
                  </a:solidFill>
                  <a:latin typeface="Aileron"/>
                  <a:ea typeface="Aileron"/>
                  <a:cs typeface="Aileron"/>
                  <a:sym typeface="Aileron"/>
                </a:rPr>
                <a:t>Brigitte PERRIN</a:t>
              </a:r>
            </a:p>
            <a:p>
              <a:pPr algn="ctr">
                <a:lnSpc>
                  <a:spcPts val="1560"/>
                </a:lnSpc>
              </a:pPr>
              <a:r>
                <a:rPr lang="en-US" sz="1300" spc="39">
                  <a:solidFill>
                    <a:srgbClr val="FFFFFF"/>
                  </a:solidFill>
                  <a:latin typeface="Aileron"/>
                  <a:ea typeface="Aileron"/>
                  <a:cs typeface="Aileron"/>
                  <a:sym typeface="Aileron"/>
                </a:rPr>
                <a:t>Direction juridique et marchés</a:t>
              </a:r>
            </a:p>
          </p:txBody>
        </p:sp>
      </p:grpSp>
      <p:grpSp>
        <p:nvGrpSpPr>
          <p:cNvPr id="39" name="Group 39"/>
          <p:cNvGrpSpPr/>
          <p:nvPr/>
        </p:nvGrpSpPr>
        <p:grpSpPr>
          <a:xfrm>
            <a:off x="12528326" y="6723529"/>
            <a:ext cx="2800574" cy="985396"/>
            <a:chOff x="0" y="0"/>
            <a:chExt cx="1275648" cy="448843"/>
          </a:xfrm>
        </p:grpSpPr>
        <p:sp>
          <p:nvSpPr>
            <p:cNvPr id="40" name="Freeform 40"/>
            <p:cNvSpPr/>
            <p:nvPr/>
          </p:nvSpPr>
          <p:spPr>
            <a:xfrm>
              <a:off x="0" y="0"/>
              <a:ext cx="1275648" cy="448843"/>
            </a:xfrm>
            <a:custGeom>
              <a:avLst/>
              <a:gdLst/>
              <a:ahLst/>
              <a:cxnLst/>
              <a:rect l="l" t="t" r="r" b="b"/>
              <a:pathLst>
                <a:path w="1275648" h="448843">
                  <a:moveTo>
                    <a:pt x="1072448" y="0"/>
                  </a:moveTo>
                  <a:cubicBezTo>
                    <a:pt x="1184672" y="0"/>
                    <a:pt x="1275648" y="100477"/>
                    <a:pt x="1275648" y="224422"/>
                  </a:cubicBezTo>
                  <a:cubicBezTo>
                    <a:pt x="1275648" y="348366"/>
                    <a:pt x="1184672" y="448843"/>
                    <a:pt x="1072448" y="448843"/>
                  </a:cubicBezTo>
                  <a:lnTo>
                    <a:pt x="203200" y="448843"/>
                  </a:lnTo>
                  <a:cubicBezTo>
                    <a:pt x="90976" y="448843"/>
                    <a:pt x="0" y="348366"/>
                    <a:pt x="0" y="224422"/>
                  </a:cubicBezTo>
                  <a:cubicBezTo>
                    <a:pt x="0" y="100477"/>
                    <a:pt x="90976" y="0"/>
                    <a:pt x="203200" y="0"/>
                  </a:cubicBezTo>
                  <a:close/>
                </a:path>
              </a:pathLst>
            </a:custGeom>
            <a:solidFill>
              <a:srgbClr val="D9B9A0"/>
            </a:solidFill>
          </p:spPr>
          <p:txBody>
            <a:bodyPr/>
            <a:lstStyle/>
            <a:p>
              <a:endParaRPr lang="fr-FR"/>
            </a:p>
          </p:txBody>
        </p:sp>
        <p:sp>
          <p:nvSpPr>
            <p:cNvPr id="41" name="TextBox 41"/>
            <p:cNvSpPr txBox="1"/>
            <p:nvPr/>
          </p:nvSpPr>
          <p:spPr>
            <a:xfrm>
              <a:off x="0" y="-9525"/>
              <a:ext cx="1275648" cy="458368"/>
            </a:xfrm>
            <a:prstGeom prst="rect">
              <a:avLst/>
            </a:prstGeom>
          </p:spPr>
          <p:txBody>
            <a:bodyPr lIns="254000" tIns="254000" rIns="254000" bIns="254000" rtlCol="0" anchor="ctr"/>
            <a:lstStyle/>
            <a:p>
              <a:pPr algn="ctr">
                <a:lnSpc>
                  <a:spcPts val="1560"/>
                </a:lnSpc>
              </a:pPr>
              <a:r>
                <a:rPr lang="en-US" sz="1300" spc="39">
                  <a:solidFill>
                    <a:srgbClr val="FFFFFF"/>
                  </a:solidFill>
                  <a:latin typeface="Aileron"/>
                  <a:ea typeface="Aileron"/>
                  <a:cs typeface="Aileron"/>
                  <a:sym typeface="Aileron"/>
                </a:rPr>
                <a:t>Louis-Marie LANCE</a:t>
              </a:r>
            </a:p>
            <a:p>
              <a:pPr algn="ctr">
                <a:lnSpc>
                  <a:spcPts val="1560"/>
                </a:lnSpc>
              </a:pPr>
              <a:r>
                <a:rPr lang="en-US" sz="1300" spc="39">
                  <a:solidFill>
                    <a:srgbClr val="FFFFFF"/>
                  </a:solidFill>
                  <a:latin typeface="Aileron"/>
                  <a:ea typeface="Aileron"/>
                  <a:cs typeface="Aileron"/>
                  <a:sym typeface="Aileron"/>
                </a:rPr>
                <a:t>Secrétariat générale</a:t>
              </a:r>
            </a:p>
          </p:txBody>
        </p:sp>
      </p:grpSp>
      <p:sp>
        <p:nvSpPr>
          <p:cNvPr id="42" name="AutoShape 42"/>
          <p:cNvSpPr/>
          <p:nvPr/>
        </p:nvSpPr>
        <p:spPr>
          <a:xfrm flipH="1">
            <a:off x="9403033" y="5227678"/>
            <a:ext cx="3091212" cy="0"/>
          </a:xfrm>
          <a:prstGeom prst="line">
            <a:avLst/>
          </a:prstGeom>
          <a:ln w="9525" cap="flat">
            <a:solidFill>
              <a:srgbClr val="191919"/>
            </a:solidFill>
            <a:prstDash val="sysDash"/>
            <a:headEnd type="none" w="sm" len="sm"/>
            <a:tailEnd type="none" w="sm" len="sm"/>
          </a:ln>
        </p:spPr>
        <p:txBody>
          <a:bodyPr/>
          <a:lstStyle/>
          <a:p>
            <a:endParaRPr lang="fr-FR"/>
          </a:p>
        </p:txBody>
      </p:sp>
      <p:sp>
        <p:nvSpPr>
          <p:cNvPr id="43" name="AutoShape 43"/>
          <p:cNvSpPr/>
          <p:nvPr/>
        </p:nvSpPr>
        <p:spPr>
          <a:xfrm flipH="1">
            <a:off x="9403033" y="6219572"/>
            <a:ext cx="3091212" cy="0"/>
          </a:xfrm>
          <a:prstGeom prst="line">
            <a:avLst/>
          </a:prstGeom>
          <a:ln w="9525" cap="flat">
            <a:solidFill>
              <a:srgbClr val="191919"/>
            </a:solidFill>
            <a:prstDash val="sysDash"/>
            <a:headEnd type="none" w="sm" len="sm"/>
            <a:tailEnd type="none" w="sm" len="sm"/>
          </a:ln>
        </p:spPr>
        <p:txBody>
          <a:bodyPr/>
          <a:lstStyle/>
          <a:p>
            <a:endParaRPr lang="fr-FR"/>
          </a:p>
        </p:txBody>
      </p:sp>
      <p:sp>
        <p:nvSpPr>
          <p:cNvPr id="44" name="AutoShape 44"/>
          <p:cNvSpPr/>
          <p:nvPr/>
        </p:nvSpPr>
        <p:spPr>
          <a:xfrm flipH="1">
            <a:off x="9403033" y="7211465"/>
            <a:ext cx="3091212" cy="0"/>
          </a:xfrm>
          <a:prstGeom prst="line">
            <a:avLst/>
          </a:prstGeom>
          <a:ln w="9525" cap="flat">
            <a:solidFill>
              <a:srgbClr val="191919"/>
            </a:solidFill>
            <a:prstDash val="sysDash"/>
            <a:headEnd type="none" w="sm" len="sm"/>
            <a:tailEnd type="none" w="sm" len="sm"/>
          </a:ln>
        </p:spPr>
        <p:txBody>
          <a:bodyPr/>
          <a:lstStyle/>
          <a:p>
            <a:endParaRPr lang="fr-FR"/>
          </a:p>
        </p:txBody>
      </p:sp>
      <p:grpSp>
        <p:nvGrpSpPr>
          <p:cNvPr id="45" name="Group 45"/>
          <p:cNvGrpSpPr/>
          <p:nvPr/>
        </p:nvGrpSpPr>
        <p:grpSpPr>
          <a:xfrm>
            <a:off x="4582794" y="8004915"/>
            <a:ext cx="2800574" cy="985396"/>
            <a:chOff x="0" y="0"/>
            <a:chExt cx="1275648" cy="448843"/>
          </a:xfrm>
        </p:grpSpPr>
        <p:sp>
          <p:nvSpPr>
            <p:cNvPr id="46" name="Freeform 46"/>
            <p:cNvSpPr/>
            <p:nvPr/>
          </p:nvSpPr>
          <p:spPr>
            <a:xfrm>
              <a:off x="0" y="0"/>
              <a:ext cx="1275648" cy="448843"/>
            </a:xfrm>
            <a:custGeom>
              <a:avLst/>
              <a:gdLst/>
              <a:ahLst/>
              <a:cxnLst/>
              <a:rect l="l" t="t" r="r" b="b"/>
              <a:pathLst>
                <a:path w="1275648" h="448843">
                  <a:moveTo>
                    <a:pt x="1072448" y="0"/>
                  </a:moveTo>
                  <a:cubicBezTo>
                    <a:pt x="1184672" y="0"/>
                    <a:pt x="1275648" y="100477"/>
                    <a:pt x="1275648" y="224422"/>
                  </a:cubicBezTo>
                  <a:cubicBezTo>
                    <a:pt x="1275648" y="348366"/>
                    <a:pt x="1184672" y="448843"/>
                    <a:pt x="1072448" y="448843"/>
                  </a:cubicBezTo>
                  <a:lnTo>
                    <a:pt x="203200" y="448843"/>
                  </a:lnTo>
                  <a:cubicBezTo>
                    <a:pt x="90976" y="448843"/>
                    <a:pt x="0" y="348366"/>
                    <a:pt x="0" y="224422"/>
                  </a:cubicBezTo>
                  <a:cubicBezTo>
                    <a:pt x="0" y="100477"/>
                    <a:pt x="90976" y="0"/>
                    <a:pt x="203200" y="0"/>
                  </a:cubicBezTo>
                  <a:close/>
                </a:path>
              </a:pathLst>
            </a:custGeom>
            <a:solidFill>
              <a:srgbClr val="E6C68F"/>
            </a:solidFill>
          </p:spPr>
          <p:txBody>
            <a:bodyPr/>
            <a:lstStyle/>
            <a:p>
              <a:endParaRPr lang="fr-FR"/>
            </a:p>
          </p:txBody>
        </p:sp>
        <p:sp>
          <p:nvSpPr>
            <p:cNvPr id="47" name="TextBox 47"/>
            <p:cNvSpPr txBox="1"/>
            <p:nvPr/>
          </p:nvSpPr>
          <p:spPr>
            <a:xfrm>
              <a:off x="0" y="-9525"/>
              <a:ext cx="1275648" cy="458368"/>
            </a:xfrm>
            <a:prstGeom prst="rect">
              <a:avLst/>
            </a:prstGeom>
          </p:spPr>
          <p:txBody>
            <a:bodyPr lIns="254000" tIns="254000" rIns="254000" bIns="254000" rtlCol="0" anchor="ctr"/>
            <a:lstStyle/>
            <a:p>
              <a:pPr algn="ctr">
                <a:lnSpc>
                  <a:spcPts val="1560"/>
                </a:lnSpc>
              </a:pPr>
              <a:r>
                <a:rPr lang="en-US" sz="1300" spc="39">
                  <a:solidFill>
                    <a:srgbClr val="FFFFFF"/>
                  </a:solidFill>
                  <a:latin typeface="Aileron"/>
                  <a:ea typeface="Aileron"/>
                  <a:cs typeface="Aileron"/>
                  <a:sym typeface="Aileron"/>
                </a:rPr>
                <a:t>Olivier IMBERT</a:t>
              </a:r>
            </a:p>
            <a:p>
              <a:pPr algn="ctr">
                <a:lnSpc>
                  <a:spcPts val="1560"/>
                </a:lnSpc>
              </a:pPr>
              <a:r>
                <a:rPr lang="en-US" sz="1300" spc="39">
                  <a:solidFill>
                    <a:srgbClr val="FFFFFF"/>
                  </a:solidFill>
                  <a:latin typeface="Aileron"/>
                  <a:ea typeface="Aileron"/>
                  <a:cs typeface="Aileron"/>
                  <a:sym typeface="Aileron"/>
                </a:rPr>
                <a:t>Direction de la maîtrise d’ouvrage</a:t>
              </a:r>
            </a:p>
          </p:txBody>
        </p:sp>
      </p:grpSp>
      <p:grpSp>
        <p:nvGrpSpPr>
          <p:cNvPr id="48" name="Group 48"/>
          <p:cNvGrpSpPr/>
          <p:nvPr/>
        </p:nvGrpSpPr>
        <p:grpSpPr>
          <a:xfrm>
            <a:off x="7106982" y="8004915"/>
            <a:ext cx="2800574" cy="985396"/>
            <a:chOff x="0" y="0"/>
            <a:chExt cx="1275648" cy="448843"/>
          </a:xfrm>
        </p:grpSpPr>
        <p:sp>
          <p:nvSpPr>
            <p:cNvPr id="49" name="Freeform 49"/>
            <p:cNvSpPr/>
            <p:nvPr/>
          </p:nvSpPr>
          <p:spPr>
            <a:xfrm>
              <a:off x="0" y="0"/>
              <a:ext cx="1275648" cy="448843"/>
            </a:xfrm>
            <a:custGeom>
              <a:avLst/>
              <a:gdLst/>
              <a:ahLst/>
              <a:cxnLst/>
              <a:rect l="l" t="t" r="r" b="b"/>
              <a:pathLst>
                <a:path w="1275648" h="448843">
                  <a:moveTo>
                    <a:pt x="1072448" y="0"/>
                  </a:moveTo>
                  <a:cubicBezTo>
                    <a:pt x="1184672" y="0"/>
                    <a:pt x="1275648" y="100477"/>
                    <a:pt x="1275648" y="224422"/>
                  </a:cubicBezTo>
                  <a:cubicBezTo>
                    <a:pt x="1275648" y="348366"/>
                    <a:pt x="1184672" y="448843"/>
                    <a:pt x="1072448" y="448843"/>
                  </a:cubicBezTo>
                  <a:lnTo>
                    <a:pt x="203200" y="448843"/>
                  </a:lnTo>
                  <a:cubicBezTo>
                    <a:pt x="90976" y="448843"/>
                    <a:pt x="0" y="348366"/>
                    <a:pt x="0" y="224422"/>
                  </a:cubicBezTo>
                  <a:cubicBezTo>
                    <a:pt x="0" y="100477"/>
                    <a:pt x="90976" y="0"/>
                    <a:pt x="203200" y="0"/>
                  </a:cubicBezTo>
                  <a:close/>
                </a:path>
              </a:pathLst>
            </a:custGeom>
            <a:solidFill>
              <a:srgbClr val="E6C68F"/>
            </a:solidFill>
          </p:spPr>
          <p:txBody>
            <a:bodyPr/>
            <a:lstStyle/>
            <a:p>
              <a:endParaRPr lang="fr-FR"/>
            </a:p>
          </p:txBody>
        </p:sp>
        <p:sp>
          <p:nvSpPr>
            <p:cNvPr id="50" name="TextBox 50"/>
            <p:cNvSpPr txBox="1"/>
            <p:nvPr/>
          </p:nvSpPr>
          <p:spPr>
            <a:xfrm>
              <a:off x="0" y="-9525"/>
              <a:ext cx="1275648" cy="458368"/>
            </a:xfrm>
            <a:prstGeom prst="rect">
              <a:avLst/>
            </a:prstGeom>
          </p:spPr>
          <p:txBody>
            <a:bodyPr lIns="254000" tIns="254000" rIns="254000" bIns="254000" rtlCol="0" anchor="ctr"/>
            <a:lstStyle/>
            <a:p>
              <a:pPr algn="ctr">
                <a:lnSpc>
                  <a:spcPts val="1560"/>
                </a:lnSpc>
              </a:pPr>
              <a:r>
                <a:rPr lang="en-US" sz="1300" spc="39">
                  <a:solidFill>
                    <a:srgbClr val="FFFFFF"/>
                  </a:solidFill>
                  <a:latin typeface="Aileron"/>
                  <a:ea typeface="Aileron"/>
                  <a:cs typeface="Aileron"/>
                  <a:sym typeface="Aileron"/>
                </a:rPr>
                <a:t>Yann MIGINIAC</a:t>
              </a:r>
            </a:p>
            <a:p>
              <a:pPr algn="ctr">
                <a:lnSpc>
                  <a:spcPts val="1560"/>
                </a:lnSpc>
              </a:pPr>
              <a:r>
                <a:rPr lang="en-US" sz="1300" spc="39">
                  <a:solidFill>
                    <a:srgbClr val="FFFFFF"/>
                  </a:solidFill>
                  <a:latin typeface="Aileron"/>
                  <a:ea typeface="Aileron"/>
                  <a:cs typeface="Aileron"/>
                  <a:sym typeface="Aileron"/>
                </a:rPr>
                <a:t>Direction technique et réhabilitation</a:t>
              </a:r>
            </a:p>
          </p:txBody>
        </p:sp>
      </p:grpSp>
      <p:grpSp>
        <p:nvGrpSpPr>
          <p:cNvPr id="51" name="Group 51"/>
          <p:cNvGrpSpPr/>
          <p:nvPr/>
        </p:nvGrpSpPr>
        <p:grpSpPr>
          <a:xfrm>
            <a:off x="9543589" y="8001043"/>
            <a:ext cx="2800574" cy="985396"/>
            <a:chOff x="0" y="0"/>
            <a:chExt cx="1275648" cy="448843"/>
          </a:xfrm>
        </p:grpSpPr>
        <p:sp>
          <p:nvSpPr>
            <p:cNvPr id="52" name="Freeform 52"/>
            <p:cNvSpPr/>
            <p:nvPr/>
          </p:nvSpPr>
          <p:spPr>
            <a:xfrm>
              <a:off x="0" y="0"/>
              <a:ext cx="1275648" cy="448843"/>
            </a:xfrm>
            <a:custGeom>
              <a:avLst/>
              <a:gdLst/>
              <a:ahLst/>
              <a:cxnLst/>
              <a:rect l="l" t="t" r="r" b="b"/>
              <a:pathLst>
                <a:path w="1275648" h="448843">
                  <a:moveTo>
                    <a:pt x="1072448" y="0"/>
                  </a:moveTo>
                  <a:cubicBezTo>
                    <a:pt x="1184672" y="0"/>
                    <a:pt x="1275648" y="100477"/>
                    <a:pt x="1275648" y="224422"/>
                  </a:cubicBezTo>
                  <a:cubicBezTo>
                    <a:pt x="1275648" y="348366"/>
                    <a:pt x="1184672" y="448843"/>
                    <a:pt x="1072448" y="448843"/>
                  </a:cubicBezTo>
                  <a:lnTo>
                    <a:pt x="203200" y="448843"/>
                  </a:lnTo>
                  <a:cubicBezTo>
                    <a:pt x="90976" y="448843"/>
                    <a:pt x="0" y="348366"/>
                    <a:pt x="0" y="224422"/>
                  </a:cubicBezTo>
                  <a:cubicBezTo>
                    <a:pt x="0" y="100477"/>
                    <a:pt x="90976" y="0"/>
                    <a:pt x="203200" y="0"/>
                  </a:cubicBezTo>
                  <a:close/>
                </a:path>
              </a:pathLst>
            </a:custGeom>
            <a:solidFill>
              <a:srgbClr val="E6C68F"/>
            </a:solidFill>
          </p:spPr>
          <p:txBody>
            <a:bodyPr/>
            <a:lstStyle/>
            <a:p>
              <a:endParaRPr lang="fr-FR"/>
            </a:p>
          </p:txBody>
        </p:sp>
        <p:sp>
          <p:nvSpPr>
            <p:cNvPr id="53" name="TextBox 53"/>
            <p:cNvSpPr txBox="1"/>
            <p:nvPr/>
          </p:nvSpPr>
          <p:spPr>
            <a:xfrm>
              <a:off x="0" y="-9525"/>
              <a:ext cx="1275648" cy="458368"/>
            </a:xfrm>
            <a:prstGeom prst="rect">
              <a:avLst/>
            </a:prstGeom>
          </p:spPr>
          <p:txBody>
            <a:bodyPr lIns="254000" tIns="254000" rIns="254000" bIns="254000" rtlCol="0" anchor="ctr"/>
            <a:lstStyle/>
            <a:p>
              <a:pPr algn="ctr">
                <a:lnSpc>
                  <a:spcPts val="1560"/>
                </a:lnSpc>
              </a:pPr>
              <a:r>
                <a:rPr lang="en-US" sz="1300" spc="39">
                  <a:solidFill>
                    <a:srgbClr val="FFFFFF"/>
                  </a:solidFill>
                  <a:latin typeface="Aileron"/>
                  <a:ea typeface="Aileron"/>
                  <a:cs typeface="Aileron"/>
                  <a:sym typeface="Aileron"/>
                </a:rPr>
                <a:t>Jean-Michel DUVIGNAUD</a:t>
              </a:r>
            </a:p>
            <a:p>
              <a:pPr algn="ctr">
                <a:lnSpc>
                  <a:spcPts val="1560"/>
                </a:lnSpc>
              </a:pPr>
              <a:r>
                <a:rPr lang="en-US" sz="1300" spc="39">
                  <a:solidFill>
                    <a:srgbClr val="FFFFFF"/>
                  </a:solidFill>
                  <a:latin typeface="Aileron"/>
                  <a:ea typeface="Aileron"/>
                  <a:cs typeface="Aileron"/>
                  <a:sym typeface="Aileron"/>
                </a:rPr>
                <a:t>Direction de la gestion locative</a:t>
              </a:r>
            </a:p>
          </p:txBody>
        </p:sp>
      </p:grpSp>
      <p:grpSp>
        <p:nvGrpSpPr>
          <p:cNvPr id="54" name="Group 54"/>
          <p:cNvGrpSpPr/>
          <p:nvPr/>
        </p:nvGrpSpPr>
        <p:grpSpPr>
          <a:xfrm>
            <a:off x="12089683" y="7975175"/>
            <a:ext cx="2800574" cy="985396"/>
            <a:chOff x="0" y="0"/>
            <a:chExt cx="1275648" cy="448843"/>
          </a:xfrm>
        </p:grpSpPr>
        <p:sp>
          <p:nvSpPr>
            <p:cNvPr id="55" name="Freeform 55"/>
            <p:cNvSpPr/>
            <p:nvPr/>
          </p:nvSpPr>
          <p:spPr>
            <a:xfrm>
              <a:off x="0" y="0"/>
              <a:ext cx="1275648" cy="448843"/>
            </a:xfrm>
            <a:custGeom>
              <a:avLst/>
              <a:gdLst/>
              <a:ahLst/>
              <a:cxnLst/>
              <a:rect l="l" t="t" r="r" b="b"/>
              <a:pathLst>
                <a:path w="1275648" h="448843">
                  <a:moveTo>
                    <a:pt x="1072448" y="0"/>
                  </a:moveTo>
                  <a:cubicBezTo>
                    <a:pt x="1184672" y="0"/>
                    <a:pt x="1275648" y="100477"/>
                    <a:pt x="1275648" y="224422"/>
                  </a:cubicBezTo>
                  <a:cubicBezTo>
                    <a:pt x="1275648" y="348366"/>
                    <a:pt x="1184672" y="448843"/>
                    <a:pt x="1072448" y="448843"/>
                  </a:cubicBezTo>
                  <a:lnTo>
                    <a:pt x="203200" y="448843"/>
                  </a:lnTo>
                  <a:cubicBezTo>
                    <a:pt x="90976" y="448843"/>
                    <a:pt x="0" y="348366"/>
                    <a:pt x="0" y="224422"/>
                  </a:cubicBezTo>
                  <a:cubicBezTo>
                    <a:pt x="0" y="100477"/>
                    <a:pt x="90976" y="0"/>
                    <a:pt x="203200" y="0"/>
                  </a:cubicBezTo>
                  <a:close/>
                </a:path>
              </a:pathLst>
            </a:custGeom>
            <a:solidFill>
              <a:srgbClr val="E6C68F"/>
            </a:solidFill>
          </p:spPr>
          <p:txBody>
            <a:bodyPr/>
            <a:lstStyle/>
            <a:p>
              <a:endParaRPr lang="fr-FR"/>
            </a:p>
          </p:txBody>
        </p:sp>
        <p:sp>
          <p:nvSpPr>
            <p:cNvPr id="56" name="TextBox 56"/>
            <p:cNvSpPr txBox="1"/>
            <p:nvPr/>
          </p:nvSpPr>
          <p:spPr>
            <a:xfrm>
              <a:off x="0" y="-9525"/>
              <a:ext cx="1275648" cy="458368"/>
            </a:xfrm>
            <a:prstGeom prst="rect">
              <a:avLst/>
            </a:prstGeom>
          </p:spPr>
          <p:txBody>
            <a:bodyPr lIns="254000" tIns="254000" rIns="254000" bIns="254000" rtlCol="0" anchor="ctr"/>
            <a:lstStyle/>
            <a:p>
              <a:pPr algn="ctr">
                <a:lnSpc>
                  <a:spcPts val="1560"/>
                </a:lnSpc>
              </a:pPr>
              <a:r>
                <a:rPr lang="en-US" sz="1300" spc="39">
                  <a:solidFill>
                    <a:srgbClr val="FFFFFF"/>
                  </a:solidFill>
                  <a:latin typeface="Aileron"/>
                  <a:ea typeface="Aileron"/>
                  <a:cs typeface="Aileron"/>
                  <a:sym typeface="Aileron"/>
                </a:rPr>
                <a:t>Agnès BENREKASSA</a:t>
              </a:r>
            </a:p>
            <a:p>
              <a:pPr algn="ctr">
                <a:lnSpc>
                  <a:spcPts val="1560"/>
                </a:lnSpc>
              </a:pPr>
              <a:r>
                <a:rPr lang="en-US" sz="1300" spc="39">
                  <a:solidFill>
                    <a:srgbClr val="FFFFFF"/>
                  </a:solidFill>
                  <a:latin typeface="Aileron"/>
                  <a:ea typeface="Aileron"/>
                  <a:cs typeface="Aileron"/>
                  <a:sym typeface="Aileron"/>
                </a:rPr>
                <a:t>Direction territoriale nord</a:t>
              </a:r>
            </a:p>
          </p:txBody>
        </p:sp>
      </p:grpSp>
      <p:grpSp>
        <p:nvGrpSpPr>
          <p:cNvPr id="57" name="Group 57"/>
          <p:cNvGrpSpPr/>
          <p:nvPr/>
        </p:nvGrpSpPr>
        <p:grpSpPr>
          <a:xfrm>
            <a:off x="14553963" y="7979048"/>
            <a:ext cx="2800574" cy="985396"/>
            <a:chOff x="0" y="0"/>
            <a:chExt cx="1275648" cy="448843"/>
          </a:xfrm>
        </p:grpSpPr>
        <p:sp>
          <p:nvSpPr>
            <p:cNvPr id="58" name="Freeform 58"/>
            <p:cNvSpPr/>
            <p:nvPr/>
          </p:nvSpPr>
          <p:spPr>
            <a:xfrm>
              <a:off x="0" y="0"/>
              <a:ext cx="1275648" cy="448843"/>
            </a:xfrm>
            <a:custGeom>
              <a:avLst/>
              <a:gdLst/>
              <a:ahLst/>
              <a:cxnLst/>
              <a:rect l="l" t="t" r="r" b="b"/>
              <a:pathLst>
                <a:path w="1275648" h="448843">
                  <a:moveTo>
                    <a:pt x="1072448" y="0"/>
                  </a:moveTo>
                  <a:cubicBezTo>
                    <a:pt x="1184672" y="0"/>
                    <a:pt x="1275648" y="100477"/>
                    <a:pt x="1275648" y="224422"/>
                  </a:cubicBezTo>
                  <a:cubicBezTo>
                    <a:pt x="1275648" y="348366"/>
                    <a:pt x="1184672" y="448843"/>
                    <a:pt x="1072448" y="448843"/>
                  </a:cubicBezTo>
                  <a:lnTo>
                    <a:pt x="203200" y="448843"/>
                  </a:lnTo>
                  <a:cubicBezTo>
                    <a:pt x="90976" y="448843"/>
                    <a:pt x="0" y="348366"/>
                    <a:pt x="0" y="224422"/>
                  </a:cubicBezTo>
                  <a:cubicBezTo>
                    <a:pt x="0" y="100477"/>
                    <a:pt x="90976" y="0"/>
                    <a:pt x="203200" y="0"/>
                  </a:cubicBezTo>
                  <a:close/>
                </a:path>
              </a:pathLst>
            </a:custGeom>
            <a:solidFill>
              <a:srgbClr val="E6C68F"/>
            </a:solidFill>
          </p:spPr>
          <p:txBody>
            <a:bodyPr/>
            <a:lstStyle/>
            <a:p>
              <a:endParaRPr lang="fr-FR"/>
            </a:p>
          </p:txBody>
        </p:sp>
        <p:sp>
          <p:nvSpPr>
            <p:cNvPr id="59" name="TextBox 59"/>
            <p:cNvSpPr txBox="1"/>
            <p:nvPr/>
          </p:nvSpPr>
          <p:spPr>
            <a:xfrm>
              <a:off x="0" y="-9525"/>
              <a:ext cx="1275648" cy="458368"/>
            </a:xfrm>
            <a:prstGeom prst="rect">
              <a:avLst/>
            </a:prstGeom>
          </p:spPr>
          <p:txBody>
            <a:bodyPr lIns="254000" tIns="254000" rIns="254000" bIns="254000" rtlCol="0" anchor="ctr"/>
            <a:lstStyle/>
            <a:p>
              <a:pPr algn="ctr">
                <a:lnSpc>
                  <a:spcPts val="1560"/>
                </a:lnSpc>
              </a:pPr>
              <a:r>
                <a:rPr lang="en-US" sz="1300" spc="39">
                  <a:solidFill>
                    <a:srgbClr val="FFFFFF"/>
                  </a:solidFill>
                  <a:latin typeface="Aileron"/>
                  <a:ea typeface="Aileron"/>
                  <a:cs typeface="Aileron"/>
                  <a:sym typeface="Aileron"/>
                </a:rPr>
                <a:t>Christophe GERBENNE</a:t>
              </a:r>
            </a:p>
            <a:p>
              <a:pPr algn="ctr">
                <a:lnSpc>
                  <a:spcPts val="1560"/>
                </a:lnSpc>
              </a:pPr>
              <a:r>
                <a:rPr lang="en-US" sz="1300" spc="39">
                  <a:solidFill>
                    <a:srgbClr val="FFFFFF"/>
                  </a:solidFill>
                  <a:latin typeface="Aileron"/>
                  <a:ea typeface="Aileron"/>
                  <a:cs typeface="Aileron"/>
                  <a:sym typeface="Aileron"/>
                </a:rPr>
                <a:t>Direction territoriale sud</a:t>
              </a:r>
            </a:p>
          </p:txBody>
        </p:sp>
      </p:grpSp>
      <p:sp>
        <p:nvSpPr>
          <p:cNvPr id="60" name="TextBox 60"/>
          <p:cNvSpPr txBox="1"/>
          <p:nvPr/>
        </p:nvSpPr>
        <p:spPr>
          <a:xfrm>
            <a:off x="5983082" y="748035"/>
            <a:ext cx="12208317" cy="771484"/>
          </a:xfrm>
          <a:prstGeom prst="rect">
            <a:avLst/>
          </a:prstGeom>
        </p:spPr>
        <p:txBody>
          <a:bodyPr lIns="0" tIns="0" rIns="0" bIns="0" rtlCol="0" anchor="t">
            <a:spAutoFit/>
          </a:bodyPr>
          <a:lstStyle/>
          <a:p>
            <a:pPr marL="0" lvl="0" indent="0" algn="l">
              <a:lnSpc>
                <a:spcPts val="6000"/>
              </a:lnSpc>
              <a:spcBef>
                <a:spcPct val="0"/>
              </a:spcBef>
            </a:pPr>
            <a:r>
              <a:rPr lang="en-US" sz="5000" b="1">
                <a:solidFill>
                  <a:srgbClr val="000000"/>
                </a:solidFill>
                <a:latin typeface="TS Qamus Bold"/>
                <a:ea typeface="TS Qamus Bold"/>
                <a:cs typeface="TS Qamus Bold"/>
                <a:sym typeface="TS Qamus Bold"/>
              </a:rPr>
              <a:t>Organisation de l’entreprise</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3" name="Freeform 3"/>
          <p:cNvSpPr/>
          <p:nvPr/>
        </p:nvSpPr>
        <p:spPr>
          <a:xfrm rot="-599716">
            <a:off x="-4108120" y="5959546"/>
            <a:ext cx="7890723" cy="6297837"/>
          </a:xfrm>
          <a:custGeom>
            <a:avLst/>
            <a:gdLst/>
            <a:ahLst/>
            <a:cxnLst/>
            <a:rect l="l" t="t" r="r" b="b"/>
            <a:pathLst>
              <a:path w="7890723" h="6297837">
                <a:moveTo>
                  <a:pt x="0" y="0"/>
                </a:moveTo>
                <a:lnTo>
                  <a:pt x="7890724" y="0"/>
                </a:lnTo>
                <a:lnTo>
                  <a:pt x="7890724" y="6297837"/>
                </a:lnTo>
                <a:lnTo>
                  <a:pt x="0" y="62978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rot="4406544">
            <a:off x="-1910389" y="7602347"/>
            <a:ext cx="5187039" cy="4875817"/>
          </a:xfrm>
          <a:custGeom>
            <a:avLst/>
            <a:gdLst/>
            <a:ahLst/>
            <a:cxnLst/>
            <a:rect l="l" t="t" r="r" b="b"/>
            <a:pathLst>
              <a:path w="5187039" h="4875817">
                <a:moveTo>
                  <a:pt x="0" y="0"/>
                </a:moveTo>
                <a:lnTo>
                  <a:pt x="5187039" y="0"/>
                </a:lnTo>
                <a:lnTo>
                  <a:pt x="5187039" y="4875817"/>
                </a:lnTo>
                <a:lnTo>
                  <a:pt x="0" y="4875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 name="Freeform 5"/>
          <p:cNvSpPr/>
          <p:nvPr/>
        </p:nvSpPr>
        <p:spPr>
          <a:xfrm>
            <a:off x="5312139" y="2935047"/>
            <a:ext cx="832431" cy="832431"/>
          </a:xfrm>
          <a:custGeom>
            <a:avLst/>
            <a:gdLst/>
            <a:ahLst/>
            <a:cxnLst/>
            <a:rect l="l" t="t" r="r" b="b"/>
            <a:pathLst>
              <a:path w="832431" h="832431">
                <a:moveTo>
                  <a:pt x="0" y="0"/>
                </a:moveTo>
                <a:lnTo>
                  <a:pt x="832431" y="0"/>
                </a:lnTo>
                <a:lnTo>
                  <a:pt x="832431" y="832431"/>
                </a:lnTo>
                <a:lnTo>
                  <a:pt x="0" y="832431"/>
                </a:lnTo>
                <a:lnTo>
                  <a:pt x="0" y="0"/>
                </a:lnTo>
                <a:close/>
              </a:path>
            </a:pathLst>
          </a:custGeom>
          <a:blipFill>
            <a:blip r:embed="rId6"/>
            <a:stretch>
              <a:fillRect/>
            </a:stretch>
          </a:blipFill>
        </p:spPr>
        <p:txBody>
          <a:bodyPr/>
          <a:lstStyle/>
          <a:p>
            <a:endParaRPr lang="fr-FR"/>
          </a:p>
        </p:txBody>
      </p:sp>
      <p:grpSp>
        <p:nvGrpSpPr>
          <p:cNvPr id="6" name="Group 6"/>
          <p:cNvGrpSpPr/>
          <p:nvPr/>
        </p:nvGrpSpPr>
        <p:grpSpPr>
          <a:xfrm>
            <a:off x="4526411" y="5057976"/>
            <a:ext cx="1571456" cy="157145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C68F">
                <a:alpha val="41961"/>
              </a:srgbClr>
            </a:solidFill>
          </p:spPr>
          <p:txBody>
            <a:bodyPr/>
            <a:lstStyle/>
            <a:p>
              <a:endParaRPr lang="fr-FR"/>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5675976" y="5702761"/>
            <a:ext cx="1571456" cy="157145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C68F">
                <a:alpha val="41961"/>
              </a:srgbClr>
            </a:solidFill>
          </p:spPr>
          <p:txBody>
            <a:bodyPr/>
            <a:lstStyle/>
            <a:p>
              <a:endParaRPr lang="fr-FR"/>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3678690" y="4673641"/>
            <a:ext cx="4319893" cy="2873490"/>
            <a:chOff x="0" y="0"/>
            <a:chExt cx="1137750" cy="756804"/>
          </a:xfrm>
        </p:grpSpPr>
        <p:sp>
          <p:nvSpPr>
            <p:cNvPr id="13" name="Freeform 13"/>
            <p:cNvSpPr/>
            <p:nvPr/>
          </p:nvSpPr>
          <p:spPr>
            <a:xfrm>
              <a:off x="0" y="0"/>
              <a:ext cx="1137750" cy="756804"/>
            </a:xfrm>
            <a:custGeom>
              <a:avLst/>
              <a:gdLst/>
              <a:ahLst/>
              <a:cxnLst/>
              <a:rect l="l" t="t" r="r" b="b"/>
              <a:pathLst>
                <a:path w="1137750" h="756804">
                  <a:moveTo>
                    <a:pt x="21506" y="0"/>
                  </a:moveTo>
                  <a:lnTo>
                    <a:pt x="1116244" y="0"/>
                  </a:lnTo>
                  <a:cubicBezTo>
                    <a:pt x="1121948" y="0"/>
                    <a:pt x="1127418" y="2266"/>
                    <a:pt x="1131451" y="6299"/>
                  </a:cubicBezTo>
                  <a:cubicBezTo>
                    <a:pt x="1135484" y="10332"/>
                    <a:pt x="1137750" y="15802"/>
                    <a:pt x="1137750" y="21506"/>
                  </a:cubicBezTo>
                  <a:lnTo>
                    <a:pt x="1137750" y="735298"/>
                  </a:lnTo>
                  <a:cubicBezTo>
                    <a:pt x="1137750" y="747175"/>
                    <a:pt x="1128121" y="756804"/>
                    <a:pt x="1116244" y="756804"/>
                  </a:cubicBezTo>
                  <a:lnTo>
                    <a:pt x="21506" y="756804"/>
                  </a:lnTo>
                  <a:cubicBezTo>
                    <a:pt x="15802" y="756804"/>
                    <a:pt x="10332" y="754538"/>
                    <a:pt x="6299" y="750505"/>
                  </a:cubicBezTo>
                  <a:cubicBezTo>
                    <a:pt x="2266" y="746472"/>
                    <a:pt x="0" y="741002"/>
                    <a:pt x="0" y="735298"/>
                  </a:cubicBezTo>
                  <a:lnTo>
                    <a:pt x="0" y="21506"/>
                  </a:lnTo>
                  <a:cubicBezTo>
                    <a:pt x="0" y="15802"/>
                    <a:pt x="2266" y="10332"/>
                    <a:pt x="6299" y="6299"/>
                  </a:cubicBezTo>
                  <a:cubicBezTo>
                    <a:pt x="10332" y="2266"/>
                    <a:pt x="15802" y="0"/>
                    <a:pt x="21506" y="0"/>
                  </a:cubicBezTo>
                  <a:close/>
                </a:path>
              </a:pathLst>
            </a:custGeom>
            <a:solidFill>
              <a:srgbClr val="000000">
                <a:alpha val="0"/>
              </a:srgbClr>
            </a:solidFill>
            <a:ln w="9525" cap="sq">
              <a:solidFill>
                <a:srgbClr val="000000"/>
              </a:solidFill>
              <a:prstDash val="solid"/>
              <a:miter/>
            </a:ln>
          </p:spPr>
          <p:txBody>
            <a:bodyPr/>
            <a:lstStyle/>
            <a:p>
              <a:endParaRPr lang="fr-FR"/>
            </a:p>
          </p:txBody>
        </p:sp>
        <p:sp>
          <p:nvSpPr>
            <p:cNvPr id="14" name="TextBox 14"/>
            <p:cNvSpPr txBox="1"/>
            <p:nvPr/>
          </p:nvSpPr>
          <p:spPr>
            <a:xfrm>
              <a:off x="0" y="-38100"/>
              <a:ext cx="1137750" cy="794904"/>
            </a:xfrm>
            <a:prstGeom prst="rect">
              <a:avLst/>
            </a:prstGeom>
          </p:spPr>
          <p:txBody>
            <a:bodyPr lIns="50800" tIns="50800" rIns="50800" bIns="50800" rtlCol="0" anchor="ctr"/>
            <a:lstStyle/>
            <a:p>
              <a:pPr algn="ctr">
                <a:lnSpc>
                  <a:spcPts val="2940"/>
                </a:lnSpc>
              </a:pPr>
              <a:endParaRPr/>
            </a:p>
          </p:txBody>
        </p:sp>
      </p:grpSp>
      <p:sp>
        <p:nvSpPr>
          <p:cNvPr id="15" name="Freeform 15"/>
          <p:cNvSpPr/>
          <p:nvPr/>
        </p:nvSpPr>
        <p:spPr>
          <a:xfrm>
            <a:off x="4864922" y="5386490"/>
            <a:ext cx="811054" cy="811054"/>
          </a:xfrm>
          <a:custGeom>
            <a:avLst/>
            <a:gdLst/>
            <a:ahLst/>
            <a:cxnLst/>
            <a:rect l="l" t="t" r="r" b="b"/>
            <a:pathLst>
              <a:path w="811054" h="811054">
                <a:moveTo>
                  <a:pt x="0" y="0"/>
                </a:moveTo>
                <a:lnTo>
                  <a:pt x="811054" y="0"/>
                </a:lnTo>
                <a:lnTo>
                  <a:pt x="811054" y="811054"/>
                </a:lnTo>
                <a:lnTo>
                  <a:pt x="0" y="811054"/>
                </a:lnTo>
                <a:lnTo>
                  <a:pt x="0" y="0"/>
                </a:lnTo>
                <a:close/>
              </a:path>
            </a:pathLst>
          </a:custGeom>
          <a:blipFill>
            <a:blip r:embed="rId7"/>
            <a:stretch>
              <a:fillRect/>
            </a:stretch>
          </a:blipFill>
        </p:spPr>
        <p:txBody>
          <a:bodyPr/>
          <a:lstStyle/>
          <a:p>
            <a:endParaRPr lang="fr-FR"/>
          </a:p>
        </p:txBody>
      </p:sp>
      <p:sp>
        <p:nvSpPr>
          <p:cNvPr id="16" name="Freeform 16"/>
          <p:cNvSpPr/>
          <p:nvPr/>
        </p:nvSpPr>
        <p:spPr>
          <a:xfrm>
            <a:off x="5874812" y="6197544"/>
            <a:ext cx="1326245" cy="581890"/>
          </a:xfrm>
          <a:custGeom>
            <a:avLst/>
            <a:gdLst/>
            <a:ahLst/>
            <a:cxnLst/>
            <a:rect l="l" t="t" r="r" b="b"/>
            <a:pathLst>
              <a:path w="1326245" h="581890">
                <a:moveTo>
                  <a:pt x="0" y="0"/>
                </a:moveTo>
                <a:lnTo>
                  <a:pt x="1326245" y="0"/>
                </a:lnTo>
                <a:lnTo>
                  <a:pt x="1326245" y="581890"/>
                </a:lnTo>
                <a:lnTo>
                  <a:pt x="0" y="581890"/>
                </a:lnTo>
                <a:lnTo>
                  <a:pt x="0" y="0"/>
                </a:lnTo>
                <a:close/>
              </a:path>
            </a:pathLst>
          </a:custGeom>
          <a:blipFill>
            <a:blip r:embed="rId8"/>
            <a:stretch>
              <a:fillRect/>
            </a:stretch>
          </a:blipFill>
        </p:spPr>
        <p:txBody>
          <a:bodyPr/>
          <a:lstStyle/>
          <a:p>
            <a:endParaRPr lang="fr-FR"/>
          </a:p>
        </p:txBody>
      </p:sp>
      <p:sp>
        <p:nvSpPr>
          <p:cNvPr id="17" name="Freeform 17"/>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9"/>
            <a:stretch>
              <a:fillRect/>
            </a:stretch>
          </a:blipFill>
        </p:spPr>
        <p:txBody>
          <a:bodyPr/>
          <a:lstStyle/>
          <a:p>
            <a:endParaRPr lang="fr-FR"/>
          </a:p>
        </p:txBody>
      </p:sp>
      <p:sp>
        <p:nvSpPr>
          <p:cNvPr id="18" name="AutoShape 18"/>
          <p:cNvSpPr/>
          <p:nvPr/>
        </p:nvSpPr>
        <p:spPr>
          <a:xfrm>
            <a:off x="14830227" y="1714500"/>
            <a:ext cx="147605" cy="7543800"/>
          </a:xfrm>
          <a:prstGeom prst="rect">
            <a:avLst/>
          </a:prstGeom>
          <a:solidFill>
            <a:srgbClr val="FF6D4D"/>
          </a:solidFill>
        </p:spPr>
        <p:txBody>
          <a:bodyPr/>
          <a:lstStyle/>
          <a:p>
            <a:endParaRPr lang="fr-FR"/>
          </a:p>
        </p:txBody>
      </p:sp>
      <p:grpSp>
        <p:nvGrpSpPr>
          <p:cNvPr id="19" name="Group 19"/>
          <p:cNvGrpSpPr/>
          <p:nvPr/>
        </p:nvGrpSpPr>
        <p:grpSpPr>
          <a:xfrm>
            <a:off x="14977832" y="0"/>
            <a:ext cx="8381142" cy="10645111"/>
            <a:chOff x="0" y="0"/>
            <a:chExt cx="11174855" cy="14193481"/>
          </a:xfrm>
        </p:grpSpPr>
        <p:pic>
          <p:nvPicPr>
            <p:cNvPr id="20" name="Picture 20"/>
            <p:cNvPicPr>
              <a:picLocks noChangeAspect="1"/>
            </p:cNvPicPr>
            <p:nvPr/>
          </p:nvPicPr>
          <p:blipFill>
            <a:blip r:embed="rId10"/>
            <a:srcRect l="23723" r="23723"/>
            <a:stretch>
              <a:fillRect/>
            </a:stretch>
          </p:blipFill>
          <p:spPr>
            <a:xfrm>
              <a:off x="0" y="0"/>
              <a:ext cx="11174855" cy="14193481"/>
            </a:xfrm>
            <a:prstGeom prst="rect">
              <a:avLst/>
            </a:prstGeom>
          </p:spPr>
        </p:pic>
      </p:grpSp>
      <p:grpSp>
        <p:nvGrpSpPr>
          <p:cNvPr id="21" name="Group 21"/>
          <p:cNvGrpSpPr/>
          <p:nvPr/>
        </p:nvGrpSpPr>
        <p:grpSpPr>
          <a:xfrm>
            <a:off x="7822525" y="4673641"/>
            <a:ext cx="4319893" cy="2873490"/>
            <a:chOff x="0" y="0"/>
            <a:chExt cx="1137750" cy="756804"/>
          </a:xfrm>
        </p:grpSpPr>
        <p:sp>
          <p:nvSpPr>
            <p:cNvPr id="22" name="Freeform 22"/>
            <p:cNvSpPr/>
            <p:nvPr/>
          </p:nvSpPr>
          <p:spPr>
            <a:xfrm>
              <a:off x="0" y="0"/>
              <a:ext cx="1137750" cy="756804"/>
            </a:xfrm>
            <a:custGeom>
              <a:avLst/>
              <a:gdLst/>
              <a:ahLst/>
              <a:cxnLst/>
              <a:rect l="l" t="t" r="r" b="b"/>
              <a:pathLst>
                <a:path w="1137750" h="756804">
                  <a:moveTo>
                    <a:pt x="21506" y="0"/>
                  </a:moveTo>
                  <a:lnTo>
                    <a:pt x="1116244" y="0"/>
                  </a:lnTo>
                  <a:cubicBezTo>
                    <a:pt x="1121948" y="0"/>
                    <a:pt x="1127418" y="2266"/>
                    <a:pt x="1131451" y="6299"/>
                  </a:cubicBezTo>
                  <a:cubicBezTo>
                    <a:pt x="1135484" y="10332"/>
                    <a:pt x="1137750" y="15802"/>
                    <a:pt x="1137750" y="21506"/>
                  </a:cubicBezTo>
                  <a:lnTo>
                    <a:pt x="1137750" y="735298"/>
                  </a:lnTo>
                  <a:cubicBezTo>
                    <a:pt x="1137750" y="747175"/>
                    <a:pt x="1128121" y="756804"/>
                    <a:pt x="1116244" y="756804"/>
                  </a:cubicBezTo>
                  <a:lnTo>
                    <a:pt x="21506" y="756804"/>
                  </a:lnTo>
                  <a:cubicBezTo>
                    <a:pt x="15802" y="756804"/>
                    <a:pt x="10332" y="754538"/>
                    <a:pt x="6299" y="750505"/>
                  </a:cubicBezTo>
                  <a:cubicBezTo>
                    <a:pt x="2266" y="746472"/>
                    <a:pt x="0" y="741002"/>
                    <a:pt x="0" y="735298"/>
                  </a:cubicBezTo>
                  <a:lnTo>
                    <a:pt x="0" y="21506"/>
                  </a:lnTo>
                  <a:cubicBezTo>
                    <a:pt x="0" y="15802"/>
                    <a:pt x="2266" y="10332"/>
                    <a:pt x="6299" y="6299"/>
                  </a:cubicBezTo>
                  <a:cubicBezTo>
                    <a:pt x="10332" y="2266"/>
                    <a:pt x="15802" y="0"/>
                    <a:pt x="21506" y="0"/>
                  </a:cubicBezTo>
                  <a:close/>
                </a:path>
              </a:pathLst>
            </a:custGeom>
            <a:solidFill>
              <a:srgbClr val="000000">
                <a:alpha val="0"/>
              </a:srgbClr>
            </a:solidFill>
            <a:ln w="9525" cap="sq">
              <a:solidFill>
                <a:srgbClr val="000000"/>
              </a:solidFill>
              <a:prstDash val="solid"/>
              <a:miter/>
            </a:ln>
          </p:spPr>
          <p:txBody>
            <a:bodyPr/>
            <a:lstStyle/>
            <a:p>
              <a:endParaRPr lang="fr-FR"/>
            </a:p>
          </p:txBody>
        </p:sp>
        <p:sp>
          <p:nvSpPr>
            <p:cNvPr id="23" name="TextBox 23"/>
            <p:cNvSpPr txBox="1"/>
            <p:nvPr/>
          </p:nvSpPr>
          <p:spPr>
            <a:xfrm>
              <a:off x="0" y="-38100"/>
              <a:ext cx="1137750" cy="794904"/>
            </a:xfrm>
            <a:prstGeom prst="rect">
              <a:avLst/>
            </a:prstGeom>
          </p:spPr>
          <p:txBody>
            <a:bodyPr lIns="50800" tIns="50800" rIns="50800" bIns="50800" rtlCol="0" anchor="ctr"/>
            <a:lstStyle/>
            <a:p>
              <a:pPr algn="ctr">
                <a:lnSpc>
                  <a:spcPts val="2940"/>
                </a:lnSpc>
              </a:pPr>
              <a:endParaRPr/>
            </a:p>
          </p:txBody>
        </p:sp>
      </p:grpSp>
      <p:sp>
        <p:nvSpPr>
          <p:cNvPr id="24" name="TextBox 24"/>
          <p:cNvSpPr txBox="1"/>
          <p:nvPr/>
        </p:nvSpPr>
        <p:spPr>
          <a:xfrm>
            <a:off x="1028700" y="1394849"/>
            <a:ext cx="8063833" cy="923925"/>
          </a:xfrm>
          <a:prstGeom prst="rect">
            <a:avLst/>
          </a:prstGeom>
        </p:spPr>
        <p:txBody>
          <a:bodyPr lIns="0" tIns="0" rIns="0" bIns="0" rtlCol="0" anchor="t">
            <a:spAutoFit/>
          </a:bodyPr>
          <a:lstStyle/>
          <a:p>
            <a:pPr marL="0" lvl="0" indent="0" algn="l">
              <a:lnSpc>
                <a:spcPts val="7200"/>
              </a:lnSpc>
              <a:spcBef>
                <a:spcPct val="0"/>
              </a:spcBef>
            </a:pPr>
            <a:r>
              <a:rPr lang="en-US" sz="6000" b="1">
                <a:solidFill>
                  <a:srgbClr val="000000"/>
                </a:solidFill>
                <a:latin typeface="TS Qamus Bold"/>
                <a:ea typeface="TS Qamus Bold"/>
                <a:cs typeface="TS Qamus Bold"/>
                <a:sym typeface="TS Qamus Bold"/>
              </a:rPr>
              <a:t>Marché et enjeux</a:t>
            </a:r>
          </a:p>
        </p:txBody>
      </p:sp>
      <p:sp>
        <p:nvSpPr>
          <p:cNvPr id="25" name="TextBox 25"/>
          <p:cNvSpPr txBox="1"/>
          <p:nvPr/>
        </p:nvSpPr>
        <p:spPr>
          <a:xfrm>
            <a:off x="6283337" y="2902344"/>
            <a:ext cx="3134828" cy="586062"/>
          </a:xfrm>
          <a:prstGeom prst="rect">
            <a:avLst/>
          </a:prstGeom>
        </p:spPr>
        <p:txBody>
          <a:bodyPr lIns="0" tIns="0" rIns="0" bIns="0" rtlCol="0" anchor="t">
            <a:spAutoFit/>
          </a:bodyPr>
          <a:lstStyle/>
          <a:p>
            <a:pPr algn="l">
              <a:lnSpc>
                <a:spcPts val="5150"/>
              </a:lnSpc>
            </a:pPr>
            <a:r>
              <a:rPr lang="en-US" sz="2575" b="1">
                <a:solidFill>
                  <a:srgbClr val="FF5722"/>
                </a:solidFill>
                <a:latin typeface="TS Qamus Bold"/>
                <a:ea typeface="TS Qamus Bold"/>
                <a:cs typeface="TS Qamus Bold"/>
                <a:sym typeface="TS Qamus Bold"/>
              </a:rPr>
              <a:t>Logement Social</a:t>
            </a:r>
          </a:p>
        </p:txBody>
      </p:sp>
      <p:sp>
        <p:nvSpPr>
          <p:cNvPr id="26" name="TextBox 26"/>
          <p:cNvSpPr txBox="1"/>
          <p:nvPr/>
        </p:nvSpPr>
        <p:spPr>
          <a:xfrm>
            <a:off x="4622540" y="4046547"/>
            <a:ext cx="2289697" cy="502958"/>
          </a:xfrm>
          <a:prstGeom prst="rect">
            <a:avLst/>
          </a:prstGeom>
        </p:spPr>
        <p:txBody>
          <a:bodyPr lIns="0" tIns="0" rIns="0" bIns="0" rtlCol="0" anchor="t">
            <a:spAutoFit/>
          </a:bodyPr>
          <a:lstStyle/>
          <a:p>
            <a:pPr marL="0" lvl="1" indent="0" algn="ctr">
              <a:lnSpc>
                <a:spcPts val="4350"/>
              </a:lnSpc>
              <a:spcBef>
                <a:spcPct val="0"/>
              </a:spcBef>
            </a:pPr>
            <a:r>
              <a:rPr lang="en-US" sz="2175" b="1">
                <a:solidFill>
                  <a:srgbClr val="000000"/>
                </a:solidFill>
                <a:latin typeface="TS Qamus Bold"/>
                <a:ea typeface="TS Qamus Bold"/>
                <a:cs typeface="TS Qamus Bold"/>
                <a:sym typeface="TS Qamus Bold"/>
              </a:rPr>
              <a:t>Concurrents </a:t>
            </a:r>
          </a:p>
        </p:txBody>
      </p:sp>
      <p:sp>
        <p:nvSpPr>
          <p:cNvPr id="27" name="TextBox 27"/>
          <p:cNvSpPr txBox="1"/>
          <p:nvPr/>
        </p:nvSpPr>
        <p:spPr>
          <a:xfrm>
            <a:off x="9025998" y="4046547"/>
            <a:ext cx="1912946" cy="502958"/>
          </a:xfrm>
          <a:prstGeom prst="rect">
            <a:avLst/>
          </a:prstGeom>
        </p:spPr>
        <p:txBody>
          <a:bodyPr lIns="0" tIns="0" rIns="0" bIns="0" rtlCol="0" anchor="t">
            <a:spAutoFit/>
          </a:bodyPr>
          <a:lstStyle/>
          <a:p>
            <a:pPr marL="0" lvl="1" indent="0" algn="ctr">
              <a:lnSpc>
                <a:spcPts val="4350"/>
              </a:lnSpc>
              <a:spcBef>
                <a:spcPct val="0"/>
              </a:spcBef>
            </a:pPr>
            <a:r>
              <a:rPr lang="en-US" sz="2175" b="1">
                <a:solidFill>
                  <a:srgbClr val="000000"/>
                </a:solidFill>
                <a:latin typeface="TS Qamus Bold"/>
                <a:ea typeface="TS Qamus Bold"/>
                <a:cs typeface="TS Qamus Bold"/>
                <a:sym typeface="TS Qamus Bold"/>
              </a:rPr>
              <a:t>Enjeux</a:t>
            </a:r>
          </a:p>
        </p:txBody>
      </p:sp>
      <p:sp>
        <p:nvSpPr>
          <p:cNvPr id="28" name="TextBox 28"/>
          <p:cNvSpPr txBox="1"/>
          <p:nvPr/>
        </p:nvSpPr>
        <p:spPr>
          <a:xfrm>
            <a:off x="8205023" y="4886526"/>
            <a:ext cx="3554896" cy="2160433"/>
          </a:xfrm>
          <a:prstGeom prst="rect">
            <a:avLst/>
          </a:prstGeom>
        </p:spPr>
        <p:txBody>
          <a:bodyPr lIns="0" tIns="0" rIns="0" bIns="0" rtlCol="0" anchor="t">
            <a:spAutoFit/>
          </a:bodyPr>
          <a:lstStyle/>
          <a:p>
            <a:pPr algn="l">
              <a:lnSpc>
                <a:spcPts val="4350"/>
              </a:lnSpc>
            </a:pPr>
            <a:r>
              <a:rPr lang="en-US" sz="2175">
                <a:solidFill>
                  <a:srgbClr val="000000"/>
                </a:solidFill>
                <a:latin typeface="TS Qamus"/>
                <a:ea typeface="TS Qamus"/>
                <a:cs typeface="TS Qamus"/>
                <a:sym typeface="TS Qamus"/>
              </a:rPr>
              <a:t>Pénurie de logements</a:t>
            </a:r>
          </a:p>
          <a:p>
            <a:pPr algn="l">
              <a:lnSpc>
                <a:spcPts val="4350"/>
              </a:lnSpc>
            </a:pPr>
            <a:r>
              <a:rPr lang="en-US" sz="2175">
                <a:solidFill>
                  <a:srgbClr val="000000"/>
                </a:solidFill>
                <a:latin typeface="TS Qamus"/>
                <a:ea typeface="TS Qamus"/>
                <a:cs typeface="TS Qamus"/>
                <a:sym typeface="TS Qamus"/>
              </a:rPr>
              <a:t>Rénovation thermique</a:t>
            </a:r>
          </a:p>
          <a:p>
            <a:pPr algn="l">
              <a:lnSpc>
                <a:spcPts val="4350"/>
              </a:lnSpc>
            </a:pPr>
            <a:r>
              <a:rPr lang="en-US" sz="2175">
                <a:solidFill>
                  <a:srgbClr val="000000"/>
                </a:solidFill>
                <a:latin typeface="TS Qamus"/>
                <a:ea typeface="TS Qamus"/>
                <a:cs typeface="TS Qamus"/>
                <a:sym typeface="TS Qamus"/>
              </a:rPr>
              <a:t>Inclusion sociale</a:t>
            </a:r>
          </a:p>
          <a:p>
            <a:pPr marL="0" lvl="1" indent="0" algn="l">
              <a:lnSpc>
                <a:spcPts val="4350"/>
              </a:lnSpc>
              <a:spcBef>
                <a:spcPct val="0"/>
              </a:spcBef>
            </a:pPr>
            <a:r>
              <a:rPr lang="en-US" sz="2175">
                <a:solidFill>
                  <a:srgbClr val="000000"/>
                </a:solidFill>
                <a:latin typeface="TS Qamus"/>
                <a:ea typeface="TS Qamus"/>
                <a:cs typeface="TS Qamus"/>
                <a:sym typeface="TS Qamus"/>
              </a:rPr>
              <a:t>Lutte contre la précarité</a:t>
            </a:r>
          </a:p>
        </p:txBody>
      </p:sp>
      <p:sp>
        <p:nvSpPr>
          <p:cNvPr id="29" name="AutoShape 29"/>
          <p:cNvSpPr/>
          <p:nvPr/>
        </p:nvSpPr>
        <p:spPr>
          <a:xfrm>
            <a:off x="6537934" y="3675337"/>
            <a:ext cx="2513714" cy="0"/>
          </a:xfrm>
          <a:prstGeom prst="line">
            <a:avLst/>
          </a:prstGeom>
          <a:ln w="9525" cap="flat">
            <a:solidFill>
              <a:srgbClr val="FF5722"/>
            </a:solidFill>
            <a:prstDash val="solid"/>
            <a:headEnd type="none" w="sm" len="sm"/>
            <a:tailEnd type="none" w="sm" len="sm"/>
          </a:ln>
        </p:spPr>
        <p:txBody>
          <a:bodyPr/>
          <a:lstStyle/>
          <a:p>
            <a:endParaRPr lang="fr-FR"/>
          </a:p>
        </p:txBody>
      </p:sp>
      <p:grpSp>
        <p:nvGrpSpPr>
          <p:cNvPr id="30" name="Group 30"/>
          <p:cNvGrpSpPr/>
          <p:nvPr/>
        </p:nvGrpSpPr>
        <p:grpSpPr>
          <a:xfrm>
            <a:off x="7639713" y="4383751"/>
            <a:ext cx="565310" cy="565310"/>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907C"/>
            </a:solidFill>
          </p:spPr>
          <p:txBody>
            <a:bodyPr/>
            <a:lstStyle/>
            <a:p>
              <a:endParaRPr lang="fr-F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rot="1198761">
            <a:off x="-6872534" y="6080691"/>
            <a:ext cx="12639002" cy="12639002"/>
          </a:xfrm>
          <a:custGeom>
            <a:avLst/>
            <a:gdLst/>
            <a:ahLst/>
            <a:cxnLst/>
            <a:rect l="l" t="t" r="r" b="b"/>
            <a:pathLst>
              <a:path w="12639002" h="12639002">
                <a:moveTo>
                  <a:pt x="0" y="0"/>
                </a:moveTo>
                <a:lnTo>
                  <a:pt x="12639002" y="0"/>
                </a:lnTo>
                <a:lnTo>
                  <a:pt x="12639002" y="12639002"/>
                </a:lnTo>
                <a:lnTo>
                  <a:pt x="0" y="12639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3" name="Freeform 3"/>
          <p:cNvSpPr/>
          <p:nvPr/>
        </p:nvSpPr>
        <p:spPr>
          <a:xfrm rot="4406544">
            <a:off x="127529" y="8132370"/>
            <a:ext cx="5187039" cy="4875817"/>
          </a:xfrm>
          <a:custGeom>
            <a:avLst/>
            <a:gdLst/>
            <a:ahLst/>
            <a:cxnLst/>
            <a:rect l="l" t="t" r="r" b="b"/>
            <a:pathLst>
              <a:path w="5187039" h="4875817">
                <a:moveTo>
                  <a:pt x="0" y="0"/>
                </a:moveTo>
                <a:lnTo>
                  <a:pt x="5187040" y="0"/>
                </a:lnTo>
                <a:lnTo>
                  <a:pt x="5187040" y="4875817"/>
                </a:lnTo>
                <a:lnTo>
                  <a:pt x="0" y="4875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4" name="AutoShape 4"/>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5" name="Freeform 5"/>
          <p:cNvSpPr/>
          <p:nvPr/>
        </p:nvSpPr>
        <p:spPr>
          <a:xfrm>
            <a:off x="2546584" y="1330919"/>
            <a:ext cx="12995706" cy="7927381"/>
          </a:xfrm>
          <a:custGeom>
            <a:avLst/>
            <a:gdLst/>
            <a:ahLst/>
            <a:cxnLst/>
            <a:rect l="l" t="t" r="r" b="b"/>
            <a:pathLst>
              <a:path w="12995706" h="7927381">
                <a:moveTo>
                  <a:pt x="0" y="0"/>
                </a:moveTo>
                <a:lnTo>
                  <a:pt x="12995706" y="0"/>
                </a:lnTo>
                <a:lnTo>
                  <a:pt x="12995706" y="7927381"/>
                </a:lnTo>
                <a:lnTo>
                  <a:pt x="0" y="7927381"/>
                </a:lnTo>
                <a:lnTo>
                  <a:pt x="0" y="0"/>
                </a:lnTo>
                <a:close/>
              </a:path>
            </a:pathLst>
          </a:custGeom>
          <a:blipFill>
            <a:blip r:embed="rId7"/>
            <a:stretch>
              <a:fillRect/>
            </a:stretch>
          </a:blipFill>
        </p:spPr>
        <p:txBody>
          <a:bodyPr/>
          <a:lstStyle/>
          <a:p>
            <a:endParaRPr lang="fr-FR"/>
          </a:p>
        </p:txBody>
      </p:sp>
      <p:sp>
        <p:nvSpPr>
          <p:cNvPr id="6" name="Freeform 6"/>
          <p:cNvSpPr/>
          <p:nvPr/>
        </p:nvSpPr>
        <p:spPr>
          <a:xfrm rot="4406544">
            <a:off x="127529" y="7849091"/>
            <a:ext cx="5187039" cy="4875817"/>
          </a:xfrm>
          <a:custGeom>
            <a:avLst/>
            <a:gdLst/>
            <a:ahLst/>
            <a:cxnLst/>
            <a:rect l="l" t="t" r="r" b="b"/>
            <a:pathLst>
              <a:path w="5187039" h="4875817">
                <a:moveTo>
                  <a:pt x="0" y="0"/>
                </a:moveTo>
                <a:lnTo>
                  <a:pt x="5187040" y="0"/>
                </a:lnTo>
                <a:lnTo>
                  <a:pt x="5187040" y="4875818"/>
                </a:lnTo>
                <a:lnTo>
                  <a:pt x="0" y="4875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7" name="Freeform 7"/>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8"/>
            <a:stretch>
              <a:fillRect/>
            </a:stretch>
          </a:blipFill>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TextBox 2"/>
          <p:cNvSpPr txBox="1"/>
          <p:nvPr/>
        </p:nvSpPr>
        <p:spPr>
          <a:xfrm>
            <a:off x="1028700" y="1394849"/>
            <a:ext cx="13288976" cy="923925"/>
          </a:xfrm>
          <a:prstGeom prst="rect">
            <a:avLst/>
          </a:prstGeom>
        </p:spPr>
        <p:txBody>
          <a:bodyPr lIns="0" tIns="0" rIns="0" bIns="0" rtlCol="0" anchor="t">
            <a:spAutoFit/>
          </a:bodyPr>
          <a:lstStyle/>
          <a:p>
            <a:pPr marL="0" lvl="0" indent="0" algn="l">
              <a:lnSpc>
                <a:spcPts val="7200"/>
              </a:lnSpc>
              <a:spcBef>
                <a:spcPct val="0"/>
              </a:spcBef>
            </a:pPr>
            <a:r>
              <a:rPr lang="en-US" sz="6000" b="1">
                <a:solidFill>
                  <a:srgbClr val="000000"/>
                </a:solidFill>
                <a:latin typeface="TS Qamus Bold"/>
                <a:ea typeface="TS Qamus Bold"/>
                <a:cs typeface="TS Qamus Bold"/>
                <a:sym typeface="TS Qamus Bold"/>
              </a:rPr>
              <a:t>Partie financière, analyse</a:t>
            </a:r>
          </a:p>
        </p:txBody>
      </p:sp>
      <p:sp>
        <p:nvSpPr>
          <p:cNvPr id="3" name="AutoShape 3"/>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4" name="Freeform 4"/>
          <p:cNvSpPr/>
          <p:nvPr/>
        </p:nvSpPr>
        <p:spPr>
          <a:xfrm>
            <a:off x="475393" y="9258300"/>
            <a:ext cx="817982" cy="648490"/>
          </a:xfrm>
          <a:custGeom>
            <a:avLst/>
            <a:gdLst/>
            <a:ahLst/>
            <a:cxnLst/>
            <a:rect l="l" t="t" r="r" b="b"/>
            <a:pathLst>
              <a:path w="817982" h="648490">
                <a:moveTo>
                  <a:pt x="0" y="0"/>
                </a:moveTo>
                <a:lnTo>
                  <a:pt x="817981" y="0"/>
                </a:lnTo>
                <a:lnTo>
                  <a:pt x="817981" y="648490"/>
                </a:lnTo>
                <a:lnTo>
                  <a:pt x="0" y="648490"/>
                </a:lnTo>
                <a:lnTo>
                  <a:pt x="0" y="0"/>
                </a:lnTo>
                <a:close/>
              </a:path>
            </a:pathLst>
          </a:custGeom>
          <a:blipFill>
            <a:blip r:embed="rId3"/>
            <a:stretch>
              <a:fillRect/>
            </a:stretch>
          </a:blipFill>
        </p:spPr>
        <p:txBody>
          <a:bodyPr/>
          <a:lstStyle/>
          <a:p>
            <a:endParaRPr lang="fr-FR"/>
          </a:p>
        </p:txBody>
      </p:sp>
      <p:sp>
        <p:nvSpPr>
          <p:cNvPr id="5" name="AutoShape 5"/>
          <p:cNvSpPr/>
          <p:nvPr/>
        </p:nvSpPr>
        <p:spPr>
          <a:xfrm>
            <a:off x="1028700" y="1028700"/>
            <a:ext cx="14513590" cy="0"/>
          </a:xfrm>
          <a:prstGeom prst="line">
            <a:avLst/>
          </a:prstGeom>
          <a:ln w="38100" cap="flat">
            <a:solidFill>
              <a:srgbClr val="000000"/>
            </a:solidFill>
            <a:prstDash val="solid"/>
            <a:headEnd type="none" w="sm" len="sm"/>
            <a:tailEnd type="none" w="sm" len="sm"/>
          </a:ln>
        </p:spPr>
        <p:txBody>
          <a:bodyPr/>
          <a:lstStyle/>
          <a:p>
            <a:endParaRPr lang="fr-FR"/>
          </a:p>
        </p:txBody>
      </p:sp>
      <p:sp>
        <p:nvSpPr>
          <p:cNvPr id="6" name="Freeform 6"/>
          <p:cNvSpPr/>
          <p:nvPr/>
        </p:nvSpPr>
        <p:spPr>
          <a:xfrm rot="1198761">
            <a:off x="-6872534" y="6080691"/>
            <a:ext cx="12639002" cy="12639002"/>
          </a:xfrm>
          <a:custGeom>
            <a:avLst/>
            <a:gdLst/>
            <a:ahLst/>
            <a:cxnLst/>
            <a:rect l="l" t="t" r="r" b="b"/>
            <a:pathLst>
              <a:path w="12639002" h="12639002">
                <a:moveTo>
                  <a:pt x="0" y="0"/>
                </a:moveTo>
                <a:lnTo>
                  <a:pt x="12639002" y="0"/>
                </a:lnTo>
                <a:lnTo>
                  <a:pt x="12639002" y="12639002"/>
                </a:lnTo>
                <a:lnTo>
                  <a:pt x="0" y="12639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7" name="Freeform 7"/>
          <p:cNvSpPr/>
          <p:nvPr/>
        </p:nvSpPr>
        <p:spPr>
          <a:xfrm rot="4406544">
            <a:off x="375438" y="8113300"/>
            <a:ext cx="5187039" cy="4875817"/>
          </a:xfrm>
          <a:custGeom>
            <a:avLst/>
            <a:gdLst/>
            <a:ahLst/>
            <a:cxnLst/>
            <a:rect l="l" t="t" r="r" b="b"/>
            <a:pathLst>
              <a:path w="5187039" h="4875817">
                <a:moveTo>
                  <a:pt x="0" y="0"/>
                </a:moveTo>
                <a:lnTo>
                  <a:pt x="5187039" y="0"/>
                </a:lnTo>
                <a:lnTo>
                  <a:pt x="5187039" y="4875817"/>
                </a:lnTo>
                <a:lnTo>
                  <a:pt x="0" y="4875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8" name="Freeform 8"/>
          <p:cNvSpPr/>
          <p:nvPr/>
        </p:nvSpPr>
        <p:spPr>
          <a:xfrm>
            <a:off x="14916193" y="-94533"/>
            <a:ext cx="3371807" cy="2246466"/>
          </a:xfrm>
          <a:custGeom>
            <a:avLst/>
            <a:gdLst/>
            <a:ahLst/>
            <a:cxnLst/>
            <a:rect l="l" t="t" r="r" b="b"/>
            <a:pathLst>
              <a:path w="3371807" h="2246466">
                <a:moveTo>
                  <a:pt x="0" y="0"/>
                </a:moveTo>
                <a:lnTo>
                  <a:pt x="3371807" y="0"/>
                </a:lnTo>
                <a:lnTo>
                  <a:pt x="3371807" y="2246466"/>
                </a:lnTo>
                <a:lnTo>
                  <a:pt x="0" y="2246466"/>
                </a:lnTo>
                <a:lnTo>
                  <a:pt x="0" y="0"/>
                </a:lnTo>
                <a:close/>
              </a:path>
            </a:pathLst>
          </a:custGeom>
          <a:blipFill>
            <a:blip r:embed="rId8"/>
            <a:stretch>
              <a:fillRect/>
            </a:stretch>
          </a:blipFill>
        </p:spPr>
        <p:txBody>
          <a:bodyPr/>
          <a:lstStyle/>
          <a:p>
            <a:endParaRPr lang="fr-FR"/>
          </a:p>
        </p:txBody>
      </p:sp>
      <p:sp>
        <p:nvSpPr>
          <p:cNvPr id="9" name="TextBox 9"/>
          <p:cNvSpPr txBox="1"/>
          <p:nvPr/>
        </p:nvSpPr>
        <p:spPr>
          <a:xfrm>
            <a:off x="2701510" y="7445296"/>
            <a:ext cx="13587412" cy="530024"/>
          </a:xfrm>
          <a:prstGeom prst="rect">
            <a:avLst/>
          </a:prstGeom>
        </p:spPr>
        <p:txBody>
          <a:bodyPr lIns="0" tIns="0" rIns="0" bIns="0" rtlCol="0" anchor="t">
            <a:spAutoFit/>
          </a:bodyPr>
          <a:lstStyle/>
          <a:p>
            <a:pPr algn="l">
              <a:lnSpc>
                <a:spcPts val="3861"/>
              </a:lnSpc>
              <a:spcBef>
                <a:spcPct val="0"/>
              </a:spcBef>
            </a:pPr>
            <a:r>
              <a:rPr lang="en-US" sz="2757" i="1">
                <a:solidFill>
                  <a:srgbClr val="000000"/>
                </a:solidFill>
                <a:latin typeface="Calibri (MS) Italics"/>
                <a:ea typeface="Calibri (MS) Italics"/>
                <a:cs typeface="Calibri (MS) Italics"/>
                <a:sym typeface="Calibri (MS) Italics"/>
              </a:rPr>
              <a:t>“Investir en interne, c’est renforcer la durabilité, la compétitivité et l’innovation d’Elogie-SIEMP.”</a:t>
            </a:r>
          </a:p>
        </p:txBody>
      </p:sp>
      <p:sp>
        <p:nvSpPr>
          <p:cNvPr id="10" name="TextBox 10"/>
          <p:cNvSpPr txBox="1"/>
          <p:nvPr/>
        </p:nvSpPr>
        <p:spPr>
          <a:xfrm>
            <a:off x="609042" y="2872260"/>
            <a:ext cx="17069916" cy="4124325"/>
          </a:xfrm>
          <a:prstGeom prst="rect">
            <a:avLst/>
          </a:prstGeom>
        </p:spPr>
        <p:txBody>
          <a:bodyPr lIns="0" tIns="0" rIns="0" bIns="0" rtlCol="0" anchor="t">
            <a:spAutoFit/>
          </a:bodyPr>
          <a:lstStyle/>
          <a:p>
            <a:pPr marL="648529" lvl="1" indent="-324265" algn="ctr">
              <a:lnSpc>
                <a:spcPts val="3604"/>
              </a:lnSpc>
              <a:buFont typeface="Arial"/>
              <a:buChar char="•"/>
            </a:pPr>
            <a:r>
              <a:rPr lang="en-US" sz="3003" spc="90">
                <a:solidFill>
                  <a:srgbClr val="000000"/>
                </a:solidFill>
                <a:latin typeface="TS Qamus"/>
                <a:ea typeface="TS Qamus"/>
                <a:cs typeface="TS Qamus"/>
                <a:sym typeface="TS Qamus"/>
              </a:rPr>
              <a:t>292 000 ménages en attente à Paris / 272 000 logements sociaux existants</a:t>
            </a:r>
          </a:p>
          <a:p>
            <a:pPr algn="ctr">
              <a:lnSpc>
                <a:spcPts val="3604"/>
              </a:lnSpc>
            </a:pPr>
            <a:endParaRPr lang="en-US" sz="3003" spc="90">
              <a:solidFill>
                <a:srgbClr val="000000"/>
              </a:solidFill>
              <a:latin typeface="TS Qamus"/>
              <a:ea typeface="TS Qamus"/>
              <a:cs typeface="TS Qamus"/>
              <a:sym typeface="TS Qamus"/>
            </a:endParaRPr>
          </a:p>
          <a:p>
            <a:pPr marL="648529" lvl="1" indent="-324265" algn="ctr">
              <a:lnSpc>
                <a:spcPts val="3604"/>
              </a:lnSpc>
              <a:buFont typeface="Arial"/>
              <a:buChar char="•"/>
            </a:pPr>
            <a:r>
              <a:rPr lang="en-US" sz="3003" spc="90">
                <a:solidFill>
                  <a:srgbClr val="000000"/>
                </a:solidFill>
                <a:latin typeface="TS Qamus"/>
                <a:ea typeface="TS Qamus"/>
                <a:cs typeface="TS Qamus"/>
                <a:sym typeface="TS Qamus"/>
              </a:rPr>
              <a:t>Elogie-SIEMP : 30 000 logements gérés, 282 livrés en 2022 (&lt;8 % du total parisien)</a:t>
            </a:r>
          </a:p>
          <a:p>
            <a:pPr algn="ctr">
              <a:lnSpc>
                <a:spcPts val="3604"/>
              </a:lnSpc>
            </a:pPr>
            <a:endParaRPr lang="en-US" sz="3003" spc="90">
              <a:solidFill>
                <a:srgbClr val="000000"/>
              </a:solidFill>
              <a:latin typeface="TS Qamus"/>
              <a:ea typeface="TS Qamus"/>
              <a:cs typeface="TS Qamus"/>
              <a:sym typeface="TS Qamus"/>
            </a:endParaRPr>
          </a:p>
          <a:p>
            <a:pPr marL="648529" lvl="1" indent="-324265" algn="ctr">
              <a:lnSpc>
                <a:spcPts val="3604"/>
              </a:lnSpc>
              <a:buFont typeface="Arial"/>
              <a:buChar char="•"/>
            </a:pPr>
            <a:r>
              <a:rPr lang="en-US" sz="3003" spc="90">
                <a:solidFill>
                  <a:srgbClr val="000000"/>
                </a:solidFill>
                <a:latin typeface="TS Qamus"/>
                <a:ea typeface="TS Qamus"/>
                <a:cs typeface="TS Qamus"/>
                <a:sym typeface="TS Qamus"/>
              </a:rPr>
              <a:t>Coût construction Paris : 5 000 €/m² (France : 2 480 €/m²)</a:t>
            </a:r>
          </a:p>
          <a:p>
            <a:pPr algn="ctr">
              <a:lnSpc>
                <a:spcPts val="3604"/>
              </a:lnSpc>
            </a:pPr>
            <a:endParaRPr lang="en-US" sz="3003" spc="90">
              <a:solidFill>
                <a:srgbClr val="000000"/>
              </a:solidFill>
              <a:latin typeface="TS Qamus"/>
              <a:ea typeface="TS Qamus"/>
              <a:cs typeface="TS Qamus"/>
              <a:sym typeface="TS Qamus"/>
            </a:endParaRPr>
          </a:p>
          <a:p>
            <a:pPr marL="648529" lvl="1" indent="-324265" algn="ctr">
              <a:lnSpc>
                <a:spcPts val="3604"/>
              </a:lnSpc>
              <a:buFont typeface="Arial"/>
              <a:buChar char="•"/>
            </a:pPr>
            <a:r>
              <a:rPr lang="en-US" sz="3003" spc="90">
                <a:solidFill>
                  <a:srgbClr val="000000"/>
                </a:solidFill>
                <a:latin typeface="TS Qamus"/>
                <a:ea typeface="TS Qamus"/>
                <a:cs typeface="TS Qamus"/>
                <a:sym typeface="TS Qamus"/>
              </a:rPr>
              <a:t>Rénovation énergétique : 34 000 €/logement → 1,7 Md€ pour 50 000 logements</a:t>
            </a:r>
          </a:p>
          <a:p>
            <a:pPr algn="ctr">
              <a:lnSpc>
                <a:spcPts val="3604"/>
              </a:lnSpc>
            </a:pPr>
            <a:endParaRPr lang="en-US" sz="3003" spc="90">
              <a:solidFill>
                <a:srgbClr val="000000"/>
              </a:solidFill>
              <a:latin typeface="TS Qamus"/>
              <a:ea typeface="TS Qamus"/>
              <a:cs typeface="TS Qamus"/>
              <a:sym typeface="TS Qamus"/>
            </a:endParaRPr>
          </a:p>
          <a:p>
            <a:pPr marL="648529" lvl="1" indent="-324265" algn="ctr">
              <a:lnSpc>
                <a:spcPts val="3604"/>
              </a:lnSpc>
              <a:buFont typeface="Arial"/>
              <a:buChar char="•"/>
            </a:pPr>
            <a:r>
              <a:rPr lang="en-US" sz="3003" spc="90">
                <a:solidFill>
                  <a:srgbClr val="000000"/>
                </a:solidFill>
                <a:latin typeface="TS Qamus"/>
                <a:ea typeface="TS Qamus"/>
                <a:cs typeface="TS Qamus"/>
                <a:sym typeface="TS Qamus"/>
              </a:rPr>
              <a:t>Gains attendus : 200–450 €/an/logement (−28 % consommation énergie)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1595</Words>
  <Application>Microsoft Office PowerPoint</Application>
  <PresentationFormat>Personnalisé</PresentationFormat>
  <Paragraphs>218</Paragraphs>
  <Slides>19</Slides>
  <Notes>6</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19</vt:i4>
      </vt:variant>
    </vt:vector>
  </HeadingPairs>
  <TitlesOfParts>
    <vt:vector size="30" baseType="lpstr">
      <vt:lpstr>TS Qamus Bold</vt:lpstr>
      <vt:lpstr>Arial</vt:lpstr>
      <vt:lpstr>Aileron</vt:lpstr>
      <vt:lpstr>Open Sans</vt:lpstr>
      <vt:lpstr>Aileron Bold</vt:lpstr>
      <vt:lpstr>Aptos</vt:lpstr>
      <vt:lpstr>Calibri</vt:lpstr>
      <vt:lpstr>TS Qamus</vt:lpstr>
      <vt:lpstr>Calibri (MS) Italics</vt:lpstr>
      <vt:lpstr>Open Sans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orale 24 octobre</dc:title>
  <dc:creator>Frederic Distler</dc:creator>
  <cp:lastModifiedBy>aipefam</cp:lastModifiedBy>
  <cp:revision>10</cp:revision>
  <dcterms:created xsi:type="dcterms:W3CDTF">2006-08-16T00:00:00Z</dcterms:created>
  <dcterms:modified xsi:type="dcterms:W3CDTF">2025-10-28T09:15:30Z</dcterms:modified>
  <dc:identifier>DAGy2ookc7g</dc:identifier>
</cp:coreProperties>
</file>